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83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388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40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100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010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492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839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151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005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66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87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1B02-11D1-4212-BCAB-D824ED9573FD}" type="datetimeFigureOut">
              <a:rPr lang="en-DE" smtClean="0"/>
              <a:t>22/12/2022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C76A-D2A6-44F2-AF62-C36621F4A37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0792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ECF85BB-D52C-4050-46B6-1B9DCC83C0F5}"/>
              </a:ext>
            </a:extLst>
          </p:cNvPr>
          <p:cNvCxnSpPr>
            <a:cxnSpLocks/>
          </p:cNvCxnSpPr>
          <p:nvPr/>
        </p:nvCxnSpPr>
        <p:spPr>
          <a:xfrm>
            <a:off x="6102219" y="3419475"/>
            <a:ext cx="5224365" cy="0"/>
          </a:xfrm>
          <a:prstGeom prst="straightConnector1">
            <a:avLst/>
          </a:prstGeom>
          <a:ln w="215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7253ABC-6A51-8921-A29F-2EA4CE73E41F}"/>
              </a:ext>
            </a:extLst>
          </p:cNvPr>
          <p:cNvSpPr/>
          <p:nvPr/>
        </p:nvSpPr>
        <p:spPr>
          <a:xfrm>
            <a:off x="640724" y="5019976"/>
            <a:ext cx="1091055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Romans 8:29-30: </a:t>
            </a:r>
            <a:br>
              <a:rPr lang="en-US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2000" b="1" i="0" baseline="30000" dirty="0">
                <a:effectLst/>
                <a:latin typeface="system-ui"/>
              </a:rPr>
              <a:t>29 </a:t>
            </a:r>
            <a:r>
              <a:rPr lang="en-US" sz="2000" b="1" i="0" dirty="0">
                <a:effectLst/>
                <a:latin typeface="system-ui"/>
              </a:rPr>
              <a:t>For those whom He </a:t>
            </a:r>
            <a:r>
              <a:rPr lang="en-US" sz="2000" b="1" i="0" dirty="0">
                <a:solidFill>
                  <a:srgbClr val="FFC000"/>
                </a:solidFill>
                <a:effectLst/>
                <a:latin typeface="system-ui"/>
              </a:rPr>
              <a:t>foreknew</a:t>
            </a:r>
            <a:r>
              <a:rPr lang="en-US" sz="2000" b="1" i="0" dirty="0">
                <a:effectLst/>
                <a:latin typeface="system-ui"/>
              </a:rPr>
              <a:t>, He also </a:t>
            </a:r>
            <a:r>
              <a:rPr lang="en-US" sz="2000" b="1" i="0" dirty="0">
                <a:solidFill>
                  <a:srgbClr val="FFC000"/>
                </a:solidFill>
                <a:effectLst/>
                <a:latin typeface="system-ui"/>
              </a:rPr>
              <a:t>predestined</a:t>
            </a:r>
            <a:r>
              <a:rPr lang="en-US" sz="2000" b="1" i="0" dirty="0">
                <a:effectLst/>
                <a:latin typeface="system-ui"/>
              </a:rPr>
              <a:t> </a:t>
            </a:r>
            <a:r>
              <a:rPr lang="en-US" sz="2000" b="1" i="1" dirty="0">
                <a:effectLst/>
                <a:latin typeface="system-ui"/>
              </a:rPr>
              <a:t>to become</a:t>
            </a:r>
            <a:r>
              <a:rPr lang="en-US" sz="2000" b="1" i="0" dirty="0">
                <a:effectLst/>
                <a:latin typeface="system-ui"/>
              </a:rPr>
              <a:t> conformed to the image of His Son, </a:t>
            </a:r>
            <a:br>
              <a:rPr lang="en-US" sz="2000" b="1" i="0" dirty="0">
                <a:effectLst/>
                <a:latin typeface="system-ui"/>
              </a:rPr>
            </a:br>
            <a:r>
              <a:rPr lang="en-US" sz="2000" b="1" i="0" dirty="0">
                <a:effectLst/>
                <a:latin typeface="system-ui"/>
              </a:rPr>
              <a:t>so that He would be the firstborn among many brethren; </a:t>
            </a:r>
            <a:br>
              <a:rPr lang="en-US" sz="2000" b="1" i="0" dirty="0">
                <a:effectLst/>
                <a:latin typeface="system-ui"/>
              </a:rPr>
            </a:br>
            <a:r>
              <a:rPr lang="en-US" sz="2000" b="1" i="0" baseline="30000" dirty="0">
                <a:effectLst/>
                <a:latin typeface="system-ui"/>
              </a:rPr>
              <a:t>30 </a:t>
            </a:r>
            <a:r>
              <a:rPr lang="en-US" sz="2000" b="1" i="0" dirty="0">
                <a:effectLst/>
                <a:latin typeface="system-ui"/>
              </a:rPr>
              <a:t>and these whom He predestined, He also </a:t>
            </a:r>
            <a:r>
              <a:rPr lang="en-US" sz="2000" b="1" i="0" dirty="0">
                <a:solidFill>
                  <a:srgbClr val="FFC000"/>
                </a:solidFill>
                <a:effectLst/>
                <a:latin typeface="system-ui"/>
              </a:rPr>
              <a:t>called</a:t>
            </a:r>
            <a:r>
              <a:rPr lang="en-US" sz="2000" b="1" i="0" dirty="0">
                <a:effectLst/>
                <a:latin typeface="system-ui"/>
              </a:rPr>
              <a:t>; and these whom He called, </a:t>
            </a:r>
            <a:br>
              <a:rPr lang="en-US" sz="2000" b="1" i="0" dirty="0">
                <a:effectLst/>
                <a:latin typeface="system-ui"/>
              </a:rPr>
            </a:br>
            <a:r>
              <a:rPr lang="en-US" sz="2000" b="1" i="0" dirty="0">
                <a:effectLst/>
                <a:latin typeface="system-ui"/>
              </a:rPr>
              <a:t>He also </a:t>
            </a:r>
            <a:r>
              <a:rPr lang="en-US" sz="2000" b="1" i="0" dirty="0">
                <a:solidFill>
                  <a:srgbClr val="FFC000"/>
                </a:solidFill>
                <a:effectLst/>
                <a:latin typeface="system-ui"/>
              </a:rPr>
              <a:t>justified</a:t>
            </a:r>
            <a:r>
              <a:rPr lang="en-US" sz="2000" b="1" i="0" dirty="0">
                <a:effectLst/>
                <a:latin typeface="system-ui"/>
              </a:rPr>
              <a:t>; and these whom He justified, He also </a:t>
            </a:r>
            <a:r>
              <a:rPr lang="en-US" sz="2000" b="1" i="0" dirty="0">
                <a:solidFill>
                  <a:srgbClr val="FFC000"/>
                </a:solidFill>
                <a:effectLst/>
                <a:latin typeface="system-ui"/>
              </a:rPr>
              <a:t>glorified</a:t>
            </a:r>
            <a:r>
              <a:rPr lang="en-US" sz="2000" b="1" i="0" dirty="0">
                <a:effectLst/>
                <a:latin typeface="system-ui"/>
              </a:rPr>
              <a:t>.” (NASB 95).</a:t>
            </a:r>
            <a:endParaRPr lang="en-US" sz="2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BEB6B-7C53-4CF8-CB79-E10700A438EA}"/>
              </a:ext>
            </a:extLst>
          </p:cNvPr>
          <p:cNvSpPr/>
          <p:nvPr/>
        </p:nvSpPr>
        <p:spPr>
          <a:xfrm>
            <a:off x="486824" y="2622103"/>
            <a:ext cx="20743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Foreknew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F1E14-DA3E-C59C-A8CB-6A3D14404A21}"/>
              </a:ext>
            </a:extLst>
          </p:cNvPr>
          <p:cNvSpPr/>
          <p:nvPr/>
        </p:nvSpPr>
        <p:spPr>
          <a:xfrm>
            <a:off x="2755370" y="2622103"/>
            <a:ext cx="24874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predestined</a:t>
            </a:r>
            <a:endParaRPr lang="en-US" sz="36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CC6E6-27DD-D2FA-E2BF-330D80CB88C6}"/>
              </a:ext>
            </a:extLst>
          </p:cNvPr>
          <p:cNvSpPr/>
          <p:nvPr/>
        </p:nvSpPr>
        <p:spPr>
          <a:xfrm>
            <a:off x="6001828" y="2622103"/>
            <a:ext cx="13120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called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ADE116-0FCF-F542-5856-0F36F2507727}"/>
              </a:ext>
            </a:extLst>
          </p:cNvPr>
          <p:cNvSpPr/>
          <p:nvPr/>
        </p:nvSpPr>
        <p:spPr>
          <a:xfrm>
            <a:off x="7631565" y="2624823"/>
            <a:ext cx="17456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justified</a:t>
            </a:r>
            <a:endParaRPr lang="en-US" sz="36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03B4C-B910-6FF7-D2C7-C98969C1B666}"/>
              </a:ext>
            </a:extLst>
          </p:cNvPr>
          <p:cNvSpPr/>
          <p:nvPr/>
        </p:nvSpPr>
        <p:spPr>
          <a:xfrm>
            <a:off x="9645883" y="2603058"/>
            <a:ext cx="17844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glorified</a:t>
            </a:r>
            <a:endParaRPr lang="en-US" sz="3600" b="1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4BEC82-F703-714E-6ABE-24E024224477}"/>
              </a:ext>
            </a:extLst>
          </p:cNvPr>
          <p:cNvSpPr/>
          <p:nvPr/>
        </p:nvSpPr>
        <p:spPr>
          <a:xfrm>
            <a:off x="6031623" y="3716114"/>
            <a:ext cx="53655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----------- sanctified -----------</a:t>
            </a:r>
            <a:endParaRPr lang="en-US" sz="3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AB57EA-A9AA-66A9-0BE5-2E431B688A92}"/>
              </a:ext>
            </a:extLst>
          </p:cNvPr>
          <p:cNvSpPr/>
          <p:nvPr/>
        </p:nvSpPr>
        <p:spPr>
          <a:xfrm>
            <a:off x="5987879" y="1851257"/>
            <a:ext cx="5301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------------- saved -------------</a:t>
            </a:r>
            <a:endParaRPr lang="en-US" sz="3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7CA7949-BBB9-FCE9-21EA-9D508AFA545D}"/>
              </a:ext>
            </a:extLst>
          </p:cNvPr>
          <p:cNvGrpSpPr/>
          <p:nvPr/>
        </p:nvGrpSpPr>
        <p:grpSpPr>
          <a:xfrm>
            <a:off x="4784338" y="224229"/>
            <a:ext cx="5557831" cy="4795747"/>
            <a:chOff x="4792358" y="93493"/>
            <a:chExt cx="5557831" cy="479574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53DCA6-8312-6A89-97B5-F07994C35D93}"/>
                </a:ext>
              </a:extLst>
            </p:cNvPr>
            <p:cNvSpPr/>
            <p:nvPr/>
          </p:nvSpPr>
          <p:spPr>
            <a:xfrm>
              <a:off x="5464964" y="699796"/>
              <a:ext cx="364623" cy="41103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EAB3C2D-B0DB-BF9E-765F-E92F0D837C73}"/>
                </a:ext>
              </a:extLst>
            </p:cNvPr>
            <p:cNvSpPr/>
            <p:nvPr/>
          </p:nvSpPr>
          <p:spPr>
            <a:xfrm>
              <a:off x="7285925" y="746448"/>
              <a:ext cx="364622" cy="41103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244BD1D-CD63-449F-BC85-98C05AB9F693}"/>
                </a:ext>
              </a:extLst>
            </p:cNvPr>
            <p:cNvSpPr/>
            <p:nvPr/>
          </p:nvSpPr>
          <p:spPr>
            <a:xfrm>
              <a:off x="9338974" y="778911"/>
              <a:ext cx="364622" cy="41103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78E4442-341F-8A5E-2122-BCD79211C8C6}"/>
                </a:ext>
              </a:extLst>
            </p:cNvPr>
            <p:cNvSpPr txBox="1"/>
            <p:nvPr/>
          </p:nvSpPr>
          <p:spPr>
            <a:xfrm>
              <a:off x="4792358" y="93493"/>
              <a:ext cx="170983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Born again. John 1/3</a:t>
              </a:r>
              <a:endParaRPr lang="en-DE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6A3FF2-627C-BBF2-4EF3-9871A7C3450E}"/>
                </a:ext>
              </a:extLst>
            </p:cNvPr>
            <p:cNvSpPr txBox="1"/>
            <p:nvPr/>
          </p:nvSpPr>
          <p:spPr>
            <a:xfrm>
              <a:off x="6403635" y="132580"/>
              <a:ext cx="226840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Believed &amp; called on Jesus. Romans 4</a:t>
              </a:r>
              <a:endParaRPr lang="en-DE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0D1555-6A60-2BD8-A6F8-5F0B0ADC4AA0}"/>
                </a:ext>
              </a:extLst>
            </p:cNvPr>
            <p:cNvSpPr txBox="1"/>
            <p:nvPr/>
          </p:nvSpPr>
          <p:spPr>
            <a:xfrm>
              <a:off x="9106885" y="405007"/>
              <a:ext cx="12433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Works</a:t>
              </a:r>
              <a:endParaRPr lang="en-DE" dirty="0"/>
            </a:p>
          </p:txBody>
        </p:sp>
      </p:grpSp>
    </p:spTree>
    <p:extLst>
      <p:ext uri="{BB962C8B-B14F-4D97-AF65-F5344CB8AC3E}">
        <p14:creationId xmlns:p14="http://schemas.microsoft.com/office/powerpoint/2010/main" val="56800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2CB955B-BD2F-5486-B90A-DCA300FB1E82}"/>
              </a:ext>
            </a:extLst>
          </p:cNvPr>
          <p:cNvGrpSpPr/>
          <p:nvPr/>
        </p:nvGrpSpPr>
        <p:grpSpPr>
          <a:xfrm>
            <a:off x="3374765" y="563249"/>
            <a:ext cx="5442467" cy="2511188"/>
            <a:chOff x="3445082" y="377020"/>
            <a:chExt cx="5442467" cy="2511188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2D85C343-44FF-C97C-6B35-193506E2EE5B}"/>
                </a:ext>
              </a:extLst>
            </p:cNvPr>
            <p:cNvCxnSpPr>
              <a:cxnSpLocks/>
            </p:cNvCxnSpPr>
            <p:nvPr/>
          </p:nvCxnSpPr>
          <p:spPr>
            <a:xfrm>
              <a:off x="3559422" y="1945238"/>
              <a:ext cx="5224365" cy="0"/>
            </a:xfrm>
            <a:prstGeom prst="straightConnector1">
              <a:avLst/>
            </a:prstGeom>
            <a:ln w="215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ED565E-B280-6E9A-A33E-3C3A088301A9}"/>
                </a:ext>
              </a:extLst>
            </p:cNvPr>
            <p:cNvSpPr/>
            <p:nvPr/>
          </p:nvSpPr>
          <p:spPr>
            <a:xfrm>
              <a:off x="3459031" y="1147866"/>
              <a:ext cx="131209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>
                  <a:ln w="0"/>
                  <a:solidFill>
                    <a:srgbClr val="FFC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called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DFAFC2-EE6E-51B1-4DBA-6CBB60826C76}"/>
                </a:ext>
              </a:extLst>
            </p:cNvPr>
            <p:cNvSpPr/>
            <p:nvPr/>
          </p:nvSpPr>
          <p:spPr>
            <a:xfrm>
              <a:off x="5088768" y="1150586"/>
              <a:ext cx="174560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0"/>
                  <a:solidFill>
                    <a:srgbClr val="FFC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justified</a:t>
              </a:r>
              <a:endParaRPr lang="en-US" sz="36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E82CAA-8B5A-CF15-9BFD-7F0CC410B888}"/>
                </a:ext>
              </a:extLst>
            </p:cNvPr>
            <p:cNvSpPr/>
            <p:nvPr/>
          </p:nvSpPr>
          <p:spPr>
            <a:xfrm>
              <a:off x="7103086" y="1128821"/>
              <a:ext cx="178446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0"/>
                  <a:solidFill>
                    <a:srgbClr val="FFC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glorified</a:t>
              </a:r>
              <a:endParaRPr lang="en-US" sz="36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85C7B16-3B3D-76C0-1A1F-8D8A57B3BB29}"/>
                </a:ext>
              </a:extLst>
            </p:cNvPr>
            <p:cNvSpPr/>
            <p:nvPr/>
          </p:nvSpPr>
          <p:spPr>
            <a:xfrm>
              <a:off x="3488826" y="2241877"/>
              <a:ext cx="53655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----------- sanctified -----------</a:t>
              </a:r>
              <a:endParaRPr lang="en-US" sz="3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13233A-F0BE-5138-2076-B1E86FDE9BC0}"/>
                </a:ext>
              </a:extLst>
            </p:cNvPr>
            <p:cNvSpPr/>
            <p:nvPr/>
          </p:nvSpPr>
          <p:spPr>
            <a:xfrm>
              <a:off x="3445082" y="377020"/>
              <a:ext cx="530183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------------- saved -------------</a:t>
              </a:r>
              <a:endParaRPr lang="en-US" sz="3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0E8008-6918-88C4-FBA3-D6C3C398BCBE}"/>
              </a:ext>
            </a:extLst>
          </p:cNvPr>
          <p:cNvGrpSpPr/>
          <p:nvPr/>
        </p:nvGrpSpPr>
        <p:grpSpPr>
          <a:xfrm>
            <a:off x="4674637" y="4818780"/>
            <a:ext cx="2842726" cy="942969"/>
            <a:chOff x="4634243" y="4643935"/>
            <a:chExt cx="2842726" cy="942969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0ECD3AE-0B79-E34A-CED8-99215784004D}"/>
                </a:ext>
              </a:extLst>
            </p:cNvPr>
            <p:cNvCxnSpPr>
              <a:cxnSpLocks/>
            </p:cNvCxnSpPr>
            <p:nvPr/>
          </p:nvCxnSpPr>
          <p:spPr>
            <a:xfrm>
              <a:off x="4634243" y="5586904"/>
              <a:ext cx="2842726" cy="0"/>
            </a:xfrm>
            <a:prstGeom prst="straightConnector1">
              <a:avLst/>
            </a:prstGeom>
            <a:ln w="2159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BFC1032-D669-AAAA-3657-C9938FDBE3F1}"/>
                </a:ext>
              </a:extLst>
            </p:cNvPr>
            <p:cNvSpPr/>
            <p:nvPr/>
          </p:nvSpPr>
          <p:spPr>
            <a:xfrm>
              <a:off x="5028722" y="4643935"/>
              <a:ext cx="205376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sanctified</a:t>
              </a:r>
              <a:endParaRPr lang="en-US" sz="36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71E7B88-0507-8BD6-2657-0FAEBE4DF8AA}"/>
              </a:ext>
            </a:extLst>
          </p:cNvPr>
          <p:cNvSpPr/>
          <p:nvPr/>
        </p:nvSpPr>
        <p:spPr>
          <a:xfrm>
            <a:off x="926856" y="3864672"/>
            <a:ext cx="38909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we break out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examine for Christian works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 this area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our 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faith in the order 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things we can see that the 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necessity of works is not 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all contradictory to the </a:t>
            </a:r>
            <a:b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truth of justification.</a:t>
            </a:r>
            <a:endParaRPr lang="en-US" sz="20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79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155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Pittano</dc:creator>
  <cp:lastModifiedBy>Lydia Pittano</cp:lastModifiedBy>
  <cp:revision>5</cp:revision>
  <dcterms:created xsi:type="dcterms:W3CDTF">2022-12-22T17:12:59Z</dcterms:created>
  <dcterms:modified xsi:type="dcterms:W3CDTF">2022-12-23T04:55:04Z</dcterms:modified>
</cp:coreProperties>
</file>