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72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3" d="100"/>
          <a:sy n="53" d="100"/>
        </p:scale>
        <p:origin x="60" y="1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01ED-D829-4A8F-AA86-FB79DE3363B6}" type="datetimeFigureOut">
              <a:rPr lang="en-DE" smtClean="0"/>
              <a:t>08/02/2020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D77D-9E6A-475D-B230-0811D8230D3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6588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01ED-D829-4A8F-AA86-FB79DE3363B6}" type="datetimeFigureOut">
              <a:rPr lang="en-DE" smtClean="0"/>
              <a:t>08/02/2020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D77D-9E6A-475D-B230-0811D8230D3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16144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01ED-D829-4A8F-AA86-FB79DE3363B6}" type="datetimeFigureOut">
              <a:rPr lang="en-DE" smtClean="0"/>
              <a:t>08/02/2020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D77D-9E6A-475D-B230-0811D8230D3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89002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01ED-D829-4A8F-AA86-FB79DE3363B6}" type="datetimeFigureOut">
              <a:rPr lang="en-DE" smtClean="0"/>
              <a:t>08/02/2020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D77D-9E6A-475D-B230-0811D8230D3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80895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01ED-D829-4A8F-AA86-FB79DE3363B6}" type="datetimeFigureOut">
              <a:rPr lang="en-DE" smtClean="0"/>
              <a:t>08/02/2020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D77D-9E6A-475D-B230-0811D8230D3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39033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01ED-D829-4A8F-AA86-FB79DE3363B6}" type="datetimeFigureOut">
              <a:rPr lang="en-DE" smtClean="0"/>
              <a:t>08/02/2020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D77D-9E6A-475D-B230-0811D8230D3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0449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01ED-D829-4A8F-AA86-FB79DE3363B6}" type="datetimeFigureOut">
              <a:rPr lang="en-DE" smtClean="0"/>
              <a:t>08/02/2020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D77D-9E6A-475D-B230-0811D8230D3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10293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01ED-D829-4A8F-AA86-FB79DE3363B6}" type="datetimeFigureOut">
              <a:rPr lang="en-DE" smtClean="0"/>
              <a:t>08/02/2020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D77D-9E6A-475D-B230-0811D8230D3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73867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01ED-D829-4A8F-AA86-FB79DE3363B6}" type="datetimeFigureOut">
              <a:rPr lang="en-DE" smtClean="0"/>
              <a:t>08/02/2020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D77D-9E6A-475D-B230-0811D8230D3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0436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01ED-D829-4A8F-AA86-FB79DE3363B6}" type="datetimeFigureOut">
              <a:rPr lang="en-DE" smtClean="0"/>
              <a:t>08/02/2020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D77D-9E6A-475D-B230-0811D8230D3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24648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01ED-D829-4A8F-AA86-FB79DE3363B6}" type="datetimeFigureOut">
              <a:rPr lang="en-DE" smtClean="0"/>
              <a:t>08/02/2020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D77D-9E6A-475D-B230-0811D8230D3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80069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01ED-D829-4A8F-AA86-FB79DE3363B6}" type="datetimeFigureOut">
              <a:rPr lang="en-DE" smtClean="0"/>
              <a:t>08/02/2020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D77D-9E6A-475D-B230-0811D8230D3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2268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01ED-D829-4A8F-AA86-FB79DE3363B6}" type="datetimeFigureOut">
              <a:rPr lang="en-DE" smtClean="0"/>
              <a:t>08/02/2020</a:t>
            </a:fld>
            <a:endParaRPr lang="en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D77D-9E6A-475D-B230-0811D8230D3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28908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01ED-D829-4A8F-AA86-FB79DE3363B6}" type="datetimeFigureOut">
              <a:rPr lang="en-DE" smtClean="0"/>
              <a:t>08/02/2020</a:t>
            </a:fld>
            <a:endParaRPr lang="en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D77D-9E6A-475D-B230-0811D8230D3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2268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01ED-D829-4A8F-AA86-FB79DE3363B6}" type="datetimeFigureOut">
              <a:rPr lang="en-DE" smtClean="0"/>
              <a:t>08/02/2020</a:t>
            </a:fld>
            <a:endParaRPr lang="en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D77D-9E6A-475D-B230-0811D8230D3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41698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01ED-D829-4A8F-AA86-FB79DE3363B6}" type="datetimeFigureOut">
              <a:rPr lang="en-DE" smtClean="0"/>
              <a:t>08/02/2020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D77D-9E6A-475D-B230-0811D8230D3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69856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E66001ED-D829-4A8F-AA86-FB79DE3363B6}" type="datetimeFigureOut">
              <a:rPr lang="en-DE" smtClean="0"/>
              <a:t>08/02/2020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0984D77D-9E6A-475D-B230-0811D8230D3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6515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66001ED-D829-4A8F-AA86-FB79DE3363B6}" type="datetimeFigureOut">
              <a:rPr lang="en-DE" smtClean="0"/>
              <a:t>08/02/2020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984D77D-9E6A-475D-B230-0811D8230D3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647670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070F5-5D23-4539-92FE-3D6A8AF49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28800"/>
            <a:ext cx="12192000" cy="3200400"/>
          </a:xfrm>
        </p:spPr>
        <p:txBody>
          <a:bodyPr>
            <a:normAutofit/>
          </a:bodyPr>
          <a:lstStyle/>
          <a:p>
            <a:r>
              <a:rPr lang="en-US" sz="9600" dirty="0">
                <a:effectLst/>
                <a:latin typeface="Georgia" panose="02040502050405020303" pitchFamily="18" charset="0"/>
              </a:rPr>
              <a:t>Adoption</a:t>
            </a:r>
            <a:br>
              <a:rPr lang="en-DE" dirty="0">
                <a:effectLst/>
                <a:latin typeface="Georgia" panose="02040502050405020303" pitchFamily="18" charset="0"/>
              </a:rPr>
            </a:br>
            <a:endParaRPr lang="en-DE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371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6D126-4CF2-4331-98A6-7EEA87EFA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476500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It was always grace alone</a:t>
            </a:r>
            <a:endParaRPr lang="en-DE" sz="4800" dirty="0"/>
          </a:p>
        </p:txBody>
      </p:sp>
    </p:spTree>
    <p:extLst>
      <p:ext uri="{BB962C8B-B14F-4D97-AF65-F5344CB8AC3E}">
        <p14:creationId xmlns:p14="http://schemas.microsoft.com/office/powerpoint/2010/main" val="191571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09BFE3-2AED-4DB8-98C7-B6093ADEEC1A}"/>
              </a:ext>
            </a:extLst>
          </p:cNvPr>
          <p:cNvSpPr/>
          <p:nvPr/>
        </p:nvSpPr>
        <p:spPr>
          <a:xfrm>
            <a:off x="0" y="612844"/>
            <a:ext cx="1219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latin typeface="Georgia" panose="02040502050405020303" pitchFamily="18" charset="0"/>
              </a:rPr>
              <a:t>“</a:t>
            </a:r>
            <a:r>
              <a:rPr lang="en-DE" sz="3600" dirty="0">
                <a:latin typeface="Georgia" panose="02040502050405020303" pitchFamily="18" charset="0"/>
              </a:rPr>
              <a:t>When you were dead in your transgressions and the uncircumcision of your flesh, He made you </a:t>
            </a:r>
            <a:r>
              <a:rPr lang="en-DE" sz="3600" b="1" dirty="0">
                <a:latin typeface="Georgia" panose="02040502050405020303" pitchFamily="18" charset="0"/>
              </a:rPr>
              <a:t>alive</a:t>
            </a:r>
            <a:r>
              <a:rPr lang="en-DE" sz="3600" dirty="0">
                <a:latin typeface="Georgia" panose="02040502050405020303" pitchFamily="18" charset="0"/>
              </a:rPr>
              <a:t> together with Him, having forgiven us </a:t>
            </a:r>
            <a:r>
              <a:rPr lang="en-DE" sz="3600" b="1" dirty="0">
                <a:latin typeface="Georgia" panose="02040502050405020303" pitchFamily="18" charset="0"/>
              </a:rPr>
              <a:t>all our transgressions</a:t>
            </a:r>
            <a:r>
              <a:rPr lang="en-DE" sz="3600" dirty="0">
                <a:latin typeface="Georgia" panose="02040502050405020303" pitchFamily="18" charset="0"/>
              </a:rPr>
              <a:t>, </a:t>
            </a:r>
            <a:r>
              <a:rPr lang="en-DE" sz="3600" b="1" baseline="30000" dirty="0">
                <a:latin typeface="Georgia" panose="02040502050405020303" pitchFamily="18" charset="0"/>
              </a:rPr>
              <a:t>14 </a:t>
            </a:r>
            <a:r>
              <a:rPr lang="en-DE" sz="3600" dirty="0">
                <a:latin typeface="Georgia" panose="02040502050405020303" pitchFamily="18" charset="0"/>
              </a:rPr>
              <a:t>having </a:t>
            </a:r>
            <a:r>
              <a:rPr lang="de-DE" sz="3600" b="1" dirty="0">
                <a:latin typeface="Georgia" panose="02040502050405020303" pitchFamily="18" charset="0"/>
              </a:rPr>
              <a:t>cancelled</a:t>
            </a:r>
            <a:r>
              <a:rPr lang="en-DE" sz="3600" dirty="0">
                <a:latin typeface="Georgia" panose="02040502050405020303" pitchFamily="18" charset="0"/>
              </a:rPr>
              <a:t> out the certificate of debt consisting of decrees against us, which </a:t>
            </a:r>
            <a:r>
              <a:rPr lang="en-DE" sz="3600" b="1" dirty="0">
                <a:latin typeface="Georgia" panose="02040502050405020303" pitchFamily="18" charset="0"/>
              </a:rPr>
              <a:t>was</a:t>
            </a:r>
            <a:r>
              <a:rPr lang="en-DE" sz="3600" dirty="0">
                <a:latin typeface="Georgia" panose="02040502050405020303" pitchFamily="18" charset="0"/>
              </a:rPr>
              <a:t> hostile to us; and He has taken it out of the way, having nailed it to the cross. </a:t>
            </a:r>
            <a:r>
              <a:rPr lang="en-DE" sz="3600" b="1" baseline="30000" dirty="0">
                <a:latin typeface="Georgia" panose="02040502050405020303" pitchFamily="18" charset="0"/>
              </a:rPr>
              <a:t>15 </a:t>
            </a:r>
            <a:r>
              <a:rPr lang="en-DE" sz="3600" dirty="0">
                <a:latin typeface="Georgia" panose="02040502050405020303" pitchFamily="18" charset="0"/>
              </a:rPr>
              <a:t>When He had disarmed the rulers and authorities, He made a public display of them, having triumphed over them through Him.</a:t>
            </a:r>
            <a:r>
              <a:rPr lang="en-US" sz="3600" dirty="0">
                <a:latin typeface="Georgia" panose="02040502050405020303" pitchFamily="18" charset="0"/>
              </a:rPr>
              <a:t>” Colossians 2:13-15.</a:t>
            </a:r>
            <a:endParaRPr lang="en-DE" sz="6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748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D5CB2C-3B8A-44B2-9BAE-BDD18B27CDBD}"/>
              </a:ext>
            </a:extLst>
          </p:cNvPr>
          <p:cNvSpPr/>
          <p:nvPr/>
        </p:nvSpPr>
        <p:spPr>
          <a:xfrm>
            <a:off x="0" y="961658"/>
            <a:ext cx="12192000" cy="4934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750"/>
              </a:spcAft>
            </a:pPr>
            <a:r>
              <a:rPr lang="en-US" sz="4400" dirty="0">
                <a:latin typeface="Georgia" panose="02040502050405020303" pitchFamily="18" charset="0"/>
                <a:ea typeface="Times New Roman" panose="02020603050405020304" pitchFamily="18" charset="0"/>
              </a:rPr>
              <a:t>“</a:t>
            </a:r>
            <a:r>
              <a:rPr lang="en-DE" sz="4400" dirty="0">
                <a:latin typeface="Georgia" panose="02040502050405020303" pitchFamily="18" charset="0"/>
                <a:ea typeface="Times New Roman" panose="02020603050405020304" pitchFamily="18" charset="0"/>
              </a:rPr>
              <a:t>Who will bring a charge against God’s elect? </a:t>
            </a:r>
            <a:r>
              <a:rPr lang="en-DE" sz="4400" b="1" dirty="0">
                <a:latin typeface="Georgia" panose="02040502050405020303" pitchFamily="18" charset="0"/>
                <a:ea typeface="Times New Roman" panose="02020603050405020304" pitchFamily="18" charset="0"/>
              </a:rPr>
              <a:t>God is the one who justifies</a:t>
            </a:r>
            <a:r>
              <a:rPr lang="en-DE" sz="4400" dirty="0">
                <a:latin typeface="Georgia" panose="02040502050405020303" pitchFamily="18" charset="0"/>
                <a:ea typeface="Times New Roman" panose="02020603050405020304" pitchFamily="18" charset="0"/>
              </a:rPr>
              <a:t>; </a:t>
            </a:r>
            <a:r>
              <a:rPr lang="en-DE" sz="4400" baseline="30000" dirty="0">
                <a:latin typeface="Georgia" panose="02040502050405020303" pitchFamily="18" charset="0"/>
                <a:ea typeface="Times New Roman" panose="02020603050405020304" pitchFamily="18" charset="0"/>
              </a:rPr>
              <a:t>34 </a:t>
            </a:r>
            <a:r>
              <a:rPr lang="en-DE" sz="4400" dirty="0">
                <a:latin typeface="Georgia" panose="02040502050405020303" pitchFamily="18" charset="0"/>
                <a:ea typeface="Times New Roman" panose="02020603050405020304" pitchFamily="18" charset="0"/>
              </a:rPr>
              <a:t>who is the one who condemns? </a:t>
            </a:r>
            <a:r>
              <a:rPr lang="en-DE" sz="4400" b="1" dirty="0">
                <a:latin typeface="Georgia" panose="02040502050405020303" pitchFamily="18" charset="0"/>
                <a:ea typeface="Times New Roman" panose="02020603050405020304" pitchFamily="18" charset="0"/>
              </a:rPr>
              <a:t>Christ Jesus is He who died</a:t>
            </a:r>
            <a:r>
              <a:rPr lang="en-DE" sz="4400" dirty="0">
                <a:latin typeface="Georgia" panose="02040502050405020303" pitchFamily="18" charset="0"/>
                <a:ea typeface="Times New Roman" panose="02020603050405020304" pitchFamily="18" charset="0"/>
              </a:rPr>
              <a:t>, yes, rather who was raised, who is at the right hand of God, </a:t>
            </a:r>
            <a:br>
              <a:rPr lang="en-US" sz="4400" dirty="0"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en-DE" sz="4400" b="1" dirty="0">
                <a:latin typeface="Georgia" panose="02040502050405020303" pitchFamily="18" charset="0"/>
                <a:ea typeface="Times New Roman" panose="02020603050405020304" pitchFamily="18" charset="0"/>
              </a:rPr>
              <a:t>who</a:t>
            </a:r>
            <a:r>
              <a:rPr lang="en-DE" sz="4400" dirty="0">
                <a:latin typeface="Georgia" panose="02040502050405020303" pitchFamily="18" charset="0"/>
                <a:ea typeface="Times New Roman" panose="02020603050405020304" pitchFamily="18" charset="0"/>
              </a:rPr>
              <a:t> also </a:t>
            </a:r>
            <a:r>
              <a:rPr lang="en-DE" sz="4400" b="1" dirty="0">
                <a:latin typeface="Georgia" panose="02040502050405020303" pitchFamily="18" charset="0"/>
                <a:ea typeface="Times New Roman" panose="02020603050405020304" pitchFamily="18" charset="0"/>
              </a:rPr>
              <a:t>intercedes for us</a:t>
            </a:r>
            <a:r>
              <a:rPr lang="en-DE" sz="4400" dirty="0"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r>
              <a:rPr lang="en-US" sz="4400" dirty="0">
                <a:latin typeface="Georgia" panose="02040502050405020303" pitchFamily="18" charset="0"/>
                <a:ea typeface="Times New Roman" panose="02020603050405020304" pitchFamily="18" charset="0"/>
              </a:rPr>
              <a:t>” </a:t>
            </a:r>
          </a:p>
          <a:p>
            <a:pPr marR="0" lvl="0" algn="ctr">
              <a:spcBef>
                <a:spcPts val="0"/>
              </a:spcBef>
              <a:spcAft>
                <a:spcPts val="750"/>
              </a:spcAft>
            </a:pPr>
            <a:r>
              <a:rPr lang="en-US" sz="4400" dirty="0">
                <a:latin typeface="Georgia" panose="02040502050405020303" pitchFamily="18" charset="0"/>
                <a:ea typeface="Times New Roman" panose="02020603050405020304" pitchFamily="18" charset="0"/>
              </a:rPr>
              <a:t>Romans 8:29-34.</a:t>
            </a:r>
            <a:endParaRPr lang="en-DE" sz="4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220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0E0226-BE7F-4DB8-AC05-7CC25ED1BC6A}"/>
              </a:ext>
            </a:extLst>
          </p:cNvPr>
          <p:cNvSpPr/>
          <p:nvPr/>
        </p:nvSpPr>
        <p:spPr>
          <a:xfrm>
            <a:off x="0" y="612844"/>
            <a:ext cx="1219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“W</a:t>
            </a:r>
            <a:r>
              <a:rPr lang="en-DE" sz="4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hen the fullness of the time came, God sent forth His Son, born of a woman, born under the Law, </a:t>
            </a:r>
            <a:r>
              <a:rPr lang="en-DE" sz="4000" b="1" baseline="30000" dirty="0"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5 </a:t>
            </a:r>
            <a:r>
              <a:rPr lang="en-DE" sz="4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that He might redeem those who were under the Law, </a:t>
            </a:r>
            <a:r>
              <a:rPr lang="en-DE" sz="40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we might receive the adoption as sons</a:t>
            </a:r>
            <a:r>
              <a:rPr lang="en-DE" sz="4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DE" sz="4000" dirty="0"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6 </a:t>
            </a:r>
            <a:r>
              <a:rPr lang="en-DE" sz="4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Because you are sons, God has sent forth the Spirit of His Son into our hearts, crying, “Abba! Father!” </a:t>
            </a:r>
            <a:r>
              <a:rPr lang="en-DE" sz="4000" dirty="0"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7 </a:t>
            </a:r>
            <a:r>
              <a:rPr lang="en-DE" sz="40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Therefore</a:t>
            </a:r>
            <a:r>
              <a:rPr lang="en-DE" sz="4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you are no longer a slave, but a son; and if a son, then an heir through God.</a:t>
            </a:r>
            <a:r>
              <a:rPr lang="en-US" sz="4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Galatians 4:4-7.</a:t>
            </a:r>
            <a:r>
              <a:rPr lang="en-DE" sz="4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DE" sz="4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887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0E0226-BE7F-4DB8-AC05-7CC25ED1BC6A}"/>
              </a:ext>
            </a:extLst>
          </p:cNvPr>
          <p:cNvSpPr/>
          <p:nvPr/>
        </p:nvSpPr>
        <p:spPr>
          <a:xfrm>
            <a:off x="0" y="335845"/>
            <a:ext cx="1219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“…</a:t>
            </a:r>
            <a:r>
              <a:rPr lang="en-DE" sz="3600" dirty="0">
                <a:latin typeface="Georgia" panose="02040502050405020303" pitchFamily="18" charset="0"/>
              </a:rPr>
              <a:t>we have obtained an </a:t>
            </a:r>
            <a:r>
              <a:rPr lang="en-DE" sz="3600" b="1" dirty="0">
                <a:latin typeface="Georgia" panose="02040502050405020303" pitchFamily="18" charset="0"/>
              </a:rPr>
              <a:t>inheritance</a:t>
            </a:r>
            <a:r>
              <a:rPr lang="en-DE" sz="3600" dirty="0">
                <a:latin typeface="Georgia" panose="02040502050405020303" pitchFamily="18" charset="0"/>
              </a:rPr>
              <a:t>, having been predestined according to His purpose who works all things after the counsel of His will, </a:t>
            </a:r>
            <a:r>
              <a:rPr lang="en-DE" sz="3600" baseline="30000" dirty="0">
                <a:latin typeface="Georgia" panose="02040502050405020303" pitchFamily="18" charset="0"/>
              </a:rPr>
              <a:t>12 </a:t>
            </a:r>
            <a:r>
              <a:rPr lang="en-DE" sz="3600" dirty="0">
                <a:latin typeface="Georgia" panose="02040502050405020303" pitchFamily="18" charset="0"/>
              </a:rPr>
              <a:t>to the end that we who were the first to hope </a:t>
            </a:r>
            <a:r>
              <a:rPr lang="en-DE" sz="3600" b="1" dirty="0">
                <a:latin typeface="Georgia" panose="02040502050405020303" pitchFamily="18" charset="0"/>
              </a:rPr>
              <a:t>in Christ </a:t>
            </a:r>
            <a:r>
              <a:rPr lang="en-DE" sz="3600" dirty="0">
                <a:latin typeface="Georgia" panose="02040502050405020303" pitchFamily="18" charset="0"/>
              </a:rPr>
              <a:t>would be to the praise of His glory. 13 In Him, you also, after listening to the message of truth, the gospel of </a:t>
            </a:r>
            <a:r>
              <a:rPr lang="en-DE" sz="3600" b="1" dirty="0">
                <a:latin typeface="Georgia" panose="02040502050405020303" pitchFamily="18" charset="0"/>
              </a:rPr>
              <a:t>your salvation</a:t>
            </a:r>
            <a:r>
              <a:rPr lang="en-DE" sz="3600" dirty="0">
                <a:latin typeface="Georgia" panose="02040502050405020303" pitchFamily="18" charset="0"/>
              </a:rPr>
              <a:t>—having also believed, </a:t>
            </a:r>
            <a:r>
              <a:rPr lang="en-DE" sz="3600" b="1" dirty="0">
                <a:latin typeface="Georgia" panose="02040502050405020303" pitchFamily="18" charset="0"/>
              </a:rPr>
              <a:t>you were sealed </a:t>
            </a:r>
            <a:r>
              <a:rPr lang="en-DE" sz="3600" dirty="0">
                <a:latin typeface="Georgia" panose="02040502050405020303" pitchFamily="18" charset="0"/>
              </a:rPr>
              <a:t>in Him with the Holy Spirit of promise, 14 who is given as a pledge of our inheritance, with a view to the </a:t>
            </a:r>
            <a:r>
              <a:rPr lang="en-DE" sz="3600" b="1" dirty="0">
                <a:latin typeface="Georgia" panose="02040502050405020303" pitchFamily="18" charset="0"/>
              </a:rPr>
              <a:t>redemption of </a:t>
            </a:r>
            <a:r>
              <a:rPr lang="en-DE" sz="3600" b="1" i="1" dirty="0">
                <a:latin typeface="Georgia" panose="02040502050405020303" pitchFamily="18" charset="0"/>
              </a:rPr>
              <a:t>God’s own</a:t>
            </a:r>
            <a:r>
              <a:rPr lang="en-DE" sz="3600" b="1" dirty="0">
                <a:latin typeface="Georgia" panose="02040502050405020303" pitchFamily="18" charset="0"/>
              </a:rPr>
              <a:t> possession</a:t>
            </a:r>
            <a:r>
              <a:rPr lang="en-DE" sz="3600" dirty="0">
                <a:latin typeface="Georgia" panose="02040502050405020303" pitchFamily="18" charset="0"/>
              </a:rPr>
              <a:t>, to the praise of His glory.</a:t>
            </a:r>
            <a:r>
              <a:rPr lang="en-US" sz="3600" dirty="0">
                <a:latin typeface="Georgia" panose="02040502050405020303" pitchFamily="18" charset="0"/>
              </a:rPr>
              <a:t>” </a:t>
            </a:r>
            <a:br>
              <a:rPr lang="en-US" sz="3600" dirty="0">
                <a:latin typeface="Georgia" panose="02040502050405020303" pitchFamily="18" charset="0"/>
              </a:rPr>
            </a:br>
            <a:r>
              <a:rPr lang="en-US" sz="3600" dirty="0">
                <a:latin typeface="Georgia" panose="02040502050405020303" pitchFamily="18" charset="0"/>
              </a:rPr>
              <a:t>Ephesians 1:11-14.</a:t>
            </a:r>
            <a:endParaRPr lang="en-DE" sz="3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577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9BAB91-05B1-4128-9A70-561EA9C87F17}"/>
              </a:ext>
            </a:extLst>
          </p:cNvPr>
          <p:cNvSpPr/>
          <p:nvPr/>
        </p:nvSpPr>
        <p:spPr>
          <a:xfrm>
            <a:off x="0" y="484828"/>
            <a:ext cx="1219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“…</a:t>
            </a:r>
            <a:r>
              <a:rPr lang="en-DE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respect to the promise of God, he did not waver in unbelief but </a:t>
            </a:r>
            <a:r>
              <a:rPr lang="en-DE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grew</a:t>
            </a:r>
            <a:r>
              <a:rPr lang="en-DE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strong in faith, giving glory to God, </a:t>
            </a:r>
            <a:r>
              <a:rPr lang="en-DE" sz="3600" baseline="30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21 </a:t>
            </a:r>
            <a:r>
              <a:rPr lang="en-DE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 being fully assured that what God had promised, He was able also to perform. </a:t>
            </a:r>
            <a:r>
              <a:rPr lang="en-DE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22 </a:t>
            </a:r>
            <a:r>
              <a:rPr lang="en-DE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Therefore </a:t>
            </a:r>
            <a:r>
              <a:rPr lang="en-DE" sz="3600" cap="sm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was also credited to him as righteousness</a:t>
            </a:r>
            <a:r>
              <a:rPr lang="en-DE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DE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23 </a:t>
            </a:r>
            <a:r>
              <a:rPr lang="en-DE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Now not for his sake only was it written that it was credited to him, </a:t>
            </a:r>
            <a:r>
              <a:rPr lang="en-DE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24 </a:t>
            </a:r>
            <a:r>
              <a:rPr lang="en-DE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</a:t>
            </a:r>
            <a:r>
              <a:rPr lang="en-DE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our sake also, to whom it will be credited, as those who believe</a:t>
            </a:r>
            <a:r>
              <a:rPr lang="en-DE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Him who raised Jesus our Lord from the dead, </a:t>
            </a:r>
            <a:r>
              <a:rPr lang="en-DE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25 </a:t>
            </a:r>
            <a:r>
              <a:rPr lang="en-DE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</a:t>
            </a:r>
            <a:r>
              <a:rPr lang="en-DE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who was delivered over because of our transgressions, and was raised because of our justification.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Romans 4:20-25. </a:t>
            </a:r>
            <a:endParaRPr lang="en-DE" sz="3600" dirty="0"/>
          </a:p>
        </p:txBody>
      </p:sp>
    </p:spTree>
    <p:extLst>
      <p:ext uri="{BB962C8B-B14F-4D97-AF65-F5344CB8AC3E}">
        <p14:creationId xmlns:p14="http://schemas.microsoft.com/office/powerpoint/2010/main" val="1408094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8983B1-B38E-40A5-80C5-7160F7B755D6}"/>
              </a:ext>
            </a:extLst>
          </p:cNvPr>
          <p:cNvSpPr/>
          <p:nvPr/>
        </p:nvSpPr>
        <p:spPr>
          <a:xfrm>
            <a:off x="0" y="1770341"/>
            <a:ext cx="12192000" cy="3707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</a:pP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DE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am writing to you, </a:t>
            </a:r>
            <a:r>
              <a:rPr lang="en-DE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little children</a:t>
            </a:r>
            <a:r>
              <a:rPr lang="en-DE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because your sins have been forgiven you </a:t>
            </a:r>
            <a:b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DE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His name’s sake.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</a:pP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John 2:12.</a:t>
            </a:r>
            <a:endParaRPr lang="en-DE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090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070F5-5D23-4539-92FE-3D6A8AF49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28800"/>
            <a:ext cx="12192000" cy="3200400"/>
          </a:xfrm>
        </p:spPr>
        <p:txBody>
          <a:bodyPr>
            <a:normAutofit/>
          </a:bodyPr>
          <a:lstStyle/>
          <a:p>
            <a:r>
              <a:rPr lang="en-US" sz="9600" dirty="0">
                <a:effectLst/>
                <a:latin typeface="Georgia" panose="02040502050405020303" pitchFamily="18" charset="0"/>
              </a:rPr>
              <a:t>Adoption</a:t>
            </a:r>
            <a:br>
              <a:rPr lang="en-DE" dirty="0">
                <a:effectLst/>
                <a:latin typeface="Georgia" panose="02040502050405020303" pitchFamily="18" charset="0"/>
              </a:rPr>
            </a:br>
            <a:endParaRPr lang="en-DE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505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070F5-5D23-4539-92FE-3D6A8AF49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09601"/>
            <a:ext cx="12192000" cy="320040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  <a:latin typeface="Georgia" panose="02040502050405020303" pitchFamily="18" charset="0"/>
              </a:rPr>
              <a:t>“</a:t>
            </a:r>
            <a:r>
              <a:rPr lang="en-DE" dirty="0">
                <a:effectLst/>
                <a:latin typeface="Georgia" panose="02040502050405020303" pitchFamily="18" charset="0"/>
              </a:rPr>
              <a:t>I am writing to you, little children, because your sins have been forgiven you for His name’s sake.</a:t>
            </a:r>
            <a:r>
              <a:rPr lang="en-US" dirty="0">
                <a:effectLst/>
                <a:latin typeface="Georgia" panose="02040502050405020303" pitchFamily="18" charset="0"/>
              </a:rPr>
              <a:t>” </a:t>
            </a:r>
            <a:br>
              <a:rPr lang="en-US" dirty="0">
                <a:effectLst/>
                <a:latin typeface="Georgia" panose="02040502050405020303" pitchFamily="18" charset="0"/>
              </a:rPr>
            </a:br>
            <a:r>
              <a:rPr lang="en-US" dirty="0">
                <a:effectLst/>
                <a:latin typeface="Georgia" panose="02040502050405020303" pitchFamily="18" charset="0"/>
              </a:rPr>
              <a:t>1 John 2:12.</a:t>
            </a:r>
            <a:br>
              <a:rPr lang="en-DE" dirty="0">
                <a:effectLst/>
                <a:latin typeface="Georgia" panose="02040502050405020303" pitchFamily="18" charset="0"/>
              </a:rPr>
            </a:br>
            <a:endParaRPr lang="en-DE" dirty="0">
              <a:latin typeface="Georgia" panose="02040502050405020303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E3DB3EF-BA63-49FC-A1D6-74DD315D7D76}"/>
              </a:ext>
            </a:extLst>
          </p:cNvPr>
          <p:cNvSpPr txBox="1">
            <a:spLocks/>
          </p:cNvSpPr>
          <p:nvPr/>
        </p:nvSpPr>
        <p:spPr>
          <a:xfrm>
            <a:off x="0" y="3047999"/>
            <a:ext cx="12192000" cy="320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effectLst/>
                <a:latin typeface="Georgia" panose="02040502050405020303" pitchFamily="18" charset="0"/>
              </a:rPr>
              <a:t>if we believe that our sins will </a:t>
            </a:r>
            <a:r>
              <a:rPr lang="en-US" i="1" u="sng" dirty="0">
                <a:effectLst/>
                <a:latin typeface="Georgia" panose="02040502050405020303" pitchFamily="18" charset="0"/>
              </a:rPr>
              <a:t>one day</a:t>
            </a:r>
            <a:r>
              <a:rPr lang="en-US" i="1" dirty="0">
                <a:effectLst/>
                <a:latin typeface="Georgia" panose="02040502050405020303" pitchFamily="18" charset="0"/>
              </a:rPr>
              <a:t> be </a:t>
            </a:r>
            <a:r>
              <a:rPr lang="en-US" dirty="0">
                <a:effectLst/>
                <a:latin typeface="Georgia" panose="02040502050405020303" pitchFamily="18" charset="0"/>
              </a:rPr>
              <a:t>forgiven, </a:t>
            </a:r>
            <a:br>
              <a:rPr lang="en-US" dirty="0">
                <a:effectLst/>
                <a:latin typeface="Georgia" panose="02040502050405020303" pitchFamily="18" charset="0"/>
              </a:rPr>
            </a:br>
            <a:r>
              <a:rPr lang="en-US" dirty="0">
                <a:effectLst/>
                <a:latin typeface="Georgia" panose="02040502050405020303" pitchFamily="18" charset="0"/>
              </a:rPr>
              <a:t>We have lost the Gospel!</a:t>
            </a:r>
            <a:endParaRPr lang="en-DE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567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AD63CEF-17AE-4592-BF4B-10511B1A9C11}"/>
              </a:ext>
            </a:extLst>
          </p:cNvPr>
          <p:cNvSpPr/>
          <p:nvPr/>
        </p:nvSpPr>
        <p:spPr>
          <a:xfrm>
            <a:off x="0" y="428178"/>
            <a:ext cx="1219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</a:t>
            </a:r>
            <a:r>
              <a:rPr lang="en-DE" sz="3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hose whom He foreknew, He also predestined </a:t>
            </a:r>
            <a:r>
              <a:rPr lang="en-DE" sz="3200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become </a:t>
            </a:r>
            <a:r>
              <a:rPr lang="en-DE" sz="3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conformed to the image of His Son, so that He would be the firstborn among many brethren; </a:t>
            </a:r>
            <a:r>
              <a:rPr lang="en-DE" sz="3200" baseline="30000" dirty="0"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30 </a:t>
            </a:r>
            <a:r>
              <a:rPr lang="en-DE" sz="3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these whom He predestined, He also called; and these whom He called, He also justified; and these whom He justified, He also glorified. </a:t>
            </a:r>
            <a:r>
              <a:rPr lang="en-DE" sz="3200" baseline="30000" dirty="0"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31 </a:t>
            </a:r>
            <a:r>
              <a:rPr lang="en-DE" sz="3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then shall we say to these things? If God </a:t>
            </a:r>
            <a:r>
              <a:rPr lang="en-DE" sz="3200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n-DE" sz="3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for us, who </a:t>
            </a:r>
            <a:r>
              <a:rPr lang="en-DE" sz="3200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n-DE" sz="3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against us? </a:t>
            </a:r>
            <a:r>
              <a:rPr lang="en-DE" sz="3200" baseline="30000" dirty="0"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32 </a:t>
            </a:r>
            <a:r>
              <a:rPr lang="en-DE" sz="3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who did not spare His own Son, but delivered Him over for us all, how will He not also with Him freely give us all things? </a:t>
            </a:r>
            <a:r>
              <a:rPr lang="en-DE" sz="3200" baseline="30000" dirty="0"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33 </a:t>
            </a:r>
            <a:r>
              <a:rPr lang="en-DE" sz="3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will bring a charge against God’s elect? God is the one who justifies; </a:t>
            </a:r>
            <a:r>
              <a:rPr lang="en-DE" sz="3200" baseline="30000" dirty="0"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34 </a:t>
            </a:r>
            <a:r>
              <a:rPr lang="en-DE" sz="3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is the one who condemns? Christ Jesus is He who died, yes, rather who was raised, who is at the right hand of God, who also intercedes for us.</a:t>
            </a:r>
            <a:r>
              <a:rPr lang="en-US" sz="3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Romans 8:29-34.</a:t>
            </a:r>
            <a:endParaRPr lang="en-DE" sz="3200" dirty="0">
              <a:latin typeface="Georgia" panose="02040502050405020303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3BA6F7-CC88-4367-BE74-7E7981AF9605}"/>
              </a:ext>
            </a:extLst>
          </p:cNvPr>
          <p:cNvSpPr/>
          <p:nvPr/>
        </p:nvSpPr>
        <p:spPr>
          <a:xfrm>
            <a:off x="3901546" y="428178"/>
            <a:ext cx="1869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3200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foreknew</a:t>
            </a:r>
            <a:endParaRPr lang="en-DE" sz="32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C8BC9C-6050-4354-B876-143840887D87}"/>
              </a:ext>
            </a:extLst>
          </p:cNvPr>
          <p:cNvSpPr/>
          <p:nvPr/>
        </p:nvSpPr>
        <p:spPr>
          <a:xfrm>
            <a:off x="7226532" y="426392"/>
            <a:ext cx="2335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3200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predestined</a:t>
            </a:r>
            <a:endParaRPr lang="en-DE" sz="3200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A77AD0-73FC-40CC-B614-70B88427EE9A}"/>
              </a:ext>
            </a:extLst>
          </p:cNvPr>
          <p:cNvSpPr/>
          <p:nvPr/>
        </p:nvSpPr>
        <p:spPr>
          <a:xfrm>
            <a:off x="4121890" y="1895527"/>
            <a:ext cx="12458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3200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called</a:t>
            </a:r>
            <a:endParaRPr lang="en-DE" sz="3200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474EA9-7C0E-4DF9-88F6-B8950A8DC8D7}"/>
              </a:ext>
            </a:extLst>
          </p:cNvPr>
          <p:cNvSpPr/>
          <p:nvPr/>
        </p:nvSpPr>
        <p:spPr>
          <a:xfrm>
            <a:off x="264276" y="2384798"/>
            <a:ext cx="16674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3200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justified</a:t>
            </a:r>
            <a:endParaRPr lang="en-DE" sz="32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429339-910F-47DD-AC1B-5EB835368EC2}"/>
              </a:ext>
            </a:extLst>
          </p:cNvPr>
          <p:cNvSpPr/>
          <p:nvPr/>
        </p:nvSpPr>
        <p:spPr>
          <a:xfrm>
            <a:off x="8726956" y="2384798"/>
            <a:ext cx="17075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3200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glorified</a:t>
            </a:r>
            <a:endParaRPr lang="en-DE" sz="32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8766B5-CF3A-4788-BDEA-F935C6857293}"/>
              </a:ext>
            </a:extLst>
          </p:cNvPr>
          <p:cNvSpPr/>
          <p:nvPr/>
        </p:nvSpPr>
        <p:spPr>
          <a:xfrm>
            <a:off x="1992786" y="4323130"/>
            <a:ext cx="82477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3200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will bring a charge against God’s elect? </a:t>
            </a:r>
            <a:endParaRPr lang="en-DE" sz="32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7B573A-8A21-4FD6-908D-58ED99544387}"/>
              </a:ext>
            </a:extLst>
          </p:cNvPr>
          <p:cNvSpPr/>
          <p:nvPr/>
        </p:nvSpPr>
        <p:spPr>
          <a:xfrm>
            <a:off x="9982922" y="4323130"/>
            <a:ext cx="9396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3200" dirty="0">
                <a:solidFill>
                  <a:srgbClr val="00B0F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</a:t>
            </a:r>
            <a:endParaRPr lang="en-DE" sz="3200" dirty="0">
              <a:solidFill>
                <a:srgbClr val="00B0F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99C341-DC7A-4FE4-95F7-62D82825441A}"/>
              </a:ext>
            </a:extLst>
          </p:cNvPr>
          <p:cNvSpPr/>
          <p:nvPr/>
        </p:nvSpPr>
        <p:spPr>
          <a:xfrm>
            <a:off x="3692440" y="4816465"/>
            <a:ext cx="5809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3200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is the one who condemns?</a:t>
            </a:r>
            <a:endParaRPr lang="en-DE" sz="3200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6865B6-23A9-4394-A9CA-549A5EDDD527}"/>
              </a:ext>
            </a:extLst>
          </p:cNvPr>
          <p:cNvSpPr/>
          <p:nvPr/>
        </p:nvSpPr>
        <p:spPr>
          <a:xfrm>
            <a:off x="9354238" y="4819132"/>
            <a:ext cx="1293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3200" dirty="0">
                <a:solidFill>
                  <a:srgbClr val="00B0F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Christ</a:t>
            </a:r>
            <a:endParaRPr lang="en-DE" sz="3200" dirty="0">
              <a:solidFill>
                <a:srgbClr val="00B0F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8A1BBA-A715-4D8B-90A4-8D5E98FEF3D7}"/>
              </a:ext>
            </a:extLst>
          </p:cNvPr>
          <p:cNvSpPr/>
          <p:nvPr/>
        </p:nvSpPr>
        <p:spPr>
          <a:xfrm>
            <a:off x="6327937" y="2859845"/>
            <a:ext cx="28648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3200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God </a:t>
            </a:r>
            <a:r>
              <a:rPr lang="en-DE" sz="3200" i="1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n-DE" sz="3200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for us</a:t>
            </a:r>
            <a:endParaRPr lang="en-DE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257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228BC0-1D5E-4100-8FDB-634312ABC9C8}"/>
              </a:ext>
            </a:extLst>
          </p:cNvPr>
          <p:cNvSpPr/>
          <p:nvPr/>
        </p:nvSpPr>
        <p:spPr>
          <a:xfrm>
            <a:off x="0" y="370439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DE" sz="3600" dirty="0">
                <a:latin typeface="Georgia" panose="02040502050405020303" pitchFamily="18" charset="0"/>
                <a:ea typeface="Calibri" panose="020F0502020204030204" pitchFamily="34" charset="0"/>
              </a:rPr>
              <a:t>“Truly, truly, I say to you, he who hears My word, and</a:t>
            </a:r>
            <a:r>
              <a:rPr lang="en-US" sz="3600" dirty="0"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en-DE" sz="3600" dirty="0">
                <a:latin typeface="Georgia" panose="02040502050405020303" pitchFamily="18" charset="0"/>
              </a:rPr>
              <a:t>believes Him who sent Me, has eternal life, and does not come into judgment, but </a:t>
            </a:r>
            <a:r>
              <a:rPr lang="en-DE" sz="3600" b="1" u="sng" dirty="0">
                <a:latin typeface="Georgia" panose="02040502050405020303" pitchFamily="18" charset="0"/>
              </a:rPr>
              <a:t>has passed</a:t>
            </a:r>
            <a:r>
              <a:rPr lang="en-DE" sz="3600" dirty="0">
                <a:latin typeface="Georgia" panose="02040502050405020303" pitchFamily="18" charset="0"/>
              </a:rPr>
              <a:t> out of death into life.</a:t>
            </a:r>
            <a:r>
              <a:rPr lang="en-US" sz="3600" dirty="0">
                <a:latin typeface="Georgia" panose="02040502050405020303" pitchFamily="18" charset="0"/>
                <a:ea typeface="Calibri" panose="020F0502020204030204" pitchFamily="34" charset="0"/>
              </a:rPr>
              <a:t>” John 5:24.</a:t>
            </a:r>
          </a:p>
          <a:p>
            <a:pPr marL="514350" indent="-514350">
              <a:buAutoNum type="arabicPeriod"/>
            </a:pPr>
            <a:r>
              <a:rPr lang="en-US" sz="3600" dirty="0">
                <a:latin typeface="Georgia" panose="02040502050405020303" pitchFamily="18" charset="0"/>
              </a:rPr>
              <a:t>“</a:t>
            </a:r>
            <a:r>
              <a:rPr lang="en-DE" sz="3600" dirty="0">
                <a:latin typeface="Georgia" panose="02040502050405020303" pitchFamily="18" charset="0"/>
              </a:rPr>
              <a:t>Therefore, </a:t>
            </a:r>
            <a:r>
              <a:rPr lang="en-DE" sz="3600" b="1" u="sng" dirty="0">
                <a:latin typeface="Georgia" panose="02040502050405020303" pitchFamily="18" charset="0"/>
              </a:rPr>
              <a:t>having been justified</a:t>
            </a:r>
            <a:r>
              <a:rPr lang="en-DE" sz="3600" dirty="0">
                <a:latin typeface="Georgia" panose="02040502050405020303" pitchFamily="18" charset="0"/>
              </a:rPr>
              <a:t> by faith, we have peace with God through our Lord Jesus Christ, </a:t>
            </a:r>
            <a:r>
              <a:rPr lang="en-DE" sz="3600" b="1" baseline="30000" dirty="0">
                <a:latin typeface="Georgia" panose="02040502050405020303" pitchFamily="18" charset="0"/>
              </a:rPr>
              <a:t>2 </a:t>
            </a:r>
            <a:r>
              <a:rPr lang="en-DE" sz="3600" dirty="0">
                <a:latin typeface="Georgia" panose="02040502050405020303" pitchFamily="18" charset="0"/>
              </a:rPr>
              <a:t>through whom also we have obtained our introduction by faith into this grace </a:t>
            </a:r>
            <a:r>
              <a:rPr lang="en-DE" sz="3600" b="1" u="sng" dirty="0">
                <a:latin typeface="Georgia" panose="02040502050405020303" pitchFamily="18" charset="0"/>
              </a:rPr>
              <a:t>in which we stand</a:t>
            </a:r>
            <a:r>
              <a:rPr lang="en-US" sz="3600" dirty="0">
                <a:latin typeface="Georgia" panose="02040502050405020303" pitchFamily="18" charset="0"/>
              </a:rPr>
              <a:t>…” Romans 5:1-2a.</a:t>
            </a:r>
          </a:p>
          <a:p>
            <a:pPr marL="514350" indent="-514350">
              <a:buAutoNum type="arabicPeriod"/>
            </a:pPr>
            <a:r>
              <a:rPr lang="en-US" sz="3600" dirty="0">
                <a:latin typeface="Georgia" panose="02040502050405020303" pitchFamily="18" charset="0"/>
              </a:rPr>
              <a:t>“</a:t>
            </a:r>
            <a:r>
              <a:rPr lang="en-DE" sz="3600" dirty="0">
                <a:latin typeface="Georgia" panose="02040502050405020303" pitchFamily="18" charset="0"/>
              </a:rPr>
              <a:t>I am writing to you, little children, because your sins </a:t>
            </a:r>
            <a:r>
              <a:rPr lang="en-DE" sz="3600" b="1" u="sng" dirty="0">
                <a:latin typeface="Georgia" panose="02040502050405020303" pitchFamily="18" charset="0"/>
              </a:rPr>
              <a:t>have been forgiven</a:t>
            </a:r>
            <a:r>
              <a:rPr lang="en-DE" sz="3600" dirty="0">
                <a:latin typeface="Georgia" panose="02040502050405020303" pitchFamily="18" charset="0"/>
              </a:rPr>
              <a:t> you for His name’s sake.</a:t>
            </a:r>
            <a:r>
              <a:rPr lang="en-US" sz="3600" dirty="0">
                <a:latin typeface="Georgia" panose="02040502050405020303" pitchFamily="18" charset="0"/>
              </a:rPr>
              <a:t>” 1 John 2:12.</a:t>
            </a:r>
          </a:p>
          <a:p>
            <a:pPr marL="514350" indent="-514350">
              <a:buAutoNum type="arabicPeriod"/>
            </a:pPr>
            <a:endParaRPr lang="en-DE" sz="3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053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C39C36-D9B4-4C61-9C89-7FB53222B9E6}"/>
              </a:ext>
            </a:extLst>
          </p:cNvPr>
          <p:cNvSpPr/>
          <p:nvPr/>
        </p:nvSpPr>
        <p:spPr>
          <a:xfrm>
            <a:off x="749808" y="402336"/>
            <a:ext cx="5120640" cy="57607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2F0FB1-A921-4B5A-BFB4-EFC3A801E566}"/>
              </a:ext>
            </a:extLst>
          </p:cNvPr>
          <p:cNvSpPr/>
          <p:nvPr/>
        </p:nvSpPr>
        <p:spPr>
          <a:xfrm>
            <a:off x="6321554" y="402336"/>
            <a:ext cx="5120640" cy="57607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7" name="Graphic 6" descr="Skeleton">
            <a:extLst>
              <a:ext uri="{FF2B5EF4-FFF2-40B4-BE49-F238E27FC236}">
                <a16:creationId xmlns:a16="http://schemas.microsoft.com/office/drawing/2014/main" id="{20D6ABB4-1855-4FE6-98D2-D31BFC939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6182" y="1281545"/>
            <a:ext cx="3886200" cy="3886200"/>
          </a:xfrm>
          <a:prstGeom prst="rect">
            <a:avLst/>
          </a:prstGeom>
        </p:spPr>
      </p:pic>
      <p:pic>
        <p:nvPicPr>
          <p:cNvPr id="9" name="Graphic 8" descr="Man">
            <a:extLst>
              <a:ext uri="{FF2B5EF4-FFF2-40B4-BE49-F238E27FC236}">
                <a16:creationId xmlns:a16="http://schemas.microsoft.com/office/drawing/2014/main" id="{756E0BF6-BBFC-4A43-A522-CC7548B9CF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38774" y="1281545"/>
            <a:ext cx="3886200" cy="3886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7536028-8FEC-4DA1-BDDE-76DB44AE91FE}"/>
              </a:ext>
            </a:extLst>
          </p:cNvPr>
          <p:cNvSpPr/>
          <p:nvPr/>
        </p:nvSpPr>
        <p:spPr>
          <a:xfrm>
            <a:off x="1782757" y="5585289"/>
            <a:ext cx="295305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Adam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1EA30D-6B38-4310-8E76-7ACD695CE01C}"/>
              </a:ext>
            </a:extLst>
          </p:cNvPr>
          <p:cNvSpPr/>
          <p:nvPr/>
        </p:nvSpPr>
        <p:spPr>
          <a:xfrm>
            <a:off x="7497962" y="5585289"/>
            <a:ext cx="26581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Christ</a:t>
            </a:r>
          </a:p>
        </p:txBody>
      </p:sp>
      <p:sp>
        <p:nvSpPr>
          <p:cNvPr id="13" name="Heart 12">
            <a:extLst>
              <a:ext uri="{FF2B5EF4-FFF2-40B4-BE49-F238E27FC236}">
                <a16:creationId xmlns:a16="http://schemas.microsoft.com/office/drawing/2014/main" id="{4FD9D05B-829D-49F0-8BC1-6284217DB9E1}"/>
              </a:ext>
            </a:extLst>
          </p:cNvPr>
          <p:cNvSpPr/>
          <p:nvPr/>
        </p:nvSpPr>
        <p:spPr>
          <a:xfrm>
            <a:off x="8735572" y="2255381"/>
            <a:ext cx="664460" cy="542683"/>
          </a:xfrm>
          <a:prstGeom prst="hear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pic>
        <p:nvPicPr>
          <p:cNvPr id="15" name="Graphic 14" descr="Heartbeat">
            <a:extLst>
              <a:ext uri="{FF2B5EF4-FFF2-40B4-BE49-F238E27FC236}">
                <a16:creationId xmlns:a16="http://schemas.microsoft.com/office/drawing/2014/main" id="{E481DFE3-C173-4133-AE1C-A2FB23C63B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37051" y="2416925"/>
            <a:ext cx="1615440" cy="161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99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29167E-6 1.11111E-6 L 0.23268 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28" y="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98EF044-E9CF-47DB-BF0F-9C59EB393E23}"/>
              </a:ext>
            </a:extLst>
          </p:cNvPr>
          <p:cNvSpPr/>
          <p:nvPr/>
        </p:nvSpPr>
        <p:spPr>
          <a:xfrm>
            <a:off x="0" y="1536174"/>
            <a:ext cx="1219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DE" sz="6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See how great a love the Father has bestowed on us, that we would be called children of God</a:t>
            </a:r>
            <a:r>
              <a:rPr lang="en-US" sz="6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</a:p>
          <a:p>
            <a:pPr algn="ctr"/>
            <a:r>
              <a:rPr lang="en-US" sz="6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John 3:1.</a:t>
            </a:r>
            <a:endParaRPr lang="en-DE" sz="6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209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09BFE3-2AED-4DB8-98C7-B6093ADEEC1A}"/>
              </a:ext>
            </a:extLst>
          </p:cNvPr>
          <p:cNvSpPr/>
          <p:nvPr/>
        </p:nvSpPr>
        <p:spPr>
          <a:xfrm>
            <a:off x="0" y="561548"/>
            <a:ext cx="12192000" cy="573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750"/>
              </a:spcAft>
            </a:pPr>
            <a:r>
              <a:rPr lang="en-US" sz="4000" dirty="0">
                <a:latin typeface="Georgia" panose="02040502050405020303" pitchFamily="18" charset="0"/>
                <a:ea typeface="Times New Roman" panose="02020603050405020304" pitchFamily="18" charset="0"/>
              </a:rPr>
              <a:t>“I</a:t>
            </a:r>
            <a:r>
              <a:rPr lang="en-DE" sz="4000" dirty="0">
                <a:latin typeface="Georgia" panose="02040502050405020303" pitchFamily="18" charset="0"/>
                <a:ea typeface="Times New Roman" panose="02020603050405020304" pitchFamily="18" charset="0"/>
              </a:rPr>
              <a:t>f by the Spirit you are putting to death the deeds of the body, you will live. </a:t>
            </a:r>
            <a:r>
              <a:rPr lang="en-DE" sz="4000" b="1" baseline="30000" dirty="0"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14 </a:t>
            </a:r>
            <a:r>
              <a:rPr lang="en-DE" sz="4000" b="1" u="sng" dirty="0">
                <a:latin typeface="Georgia" panose="02040502050405020303" pitchFamily="18" charset="0"/>
                <a:ea typeface="Times New Roman" panose="02020603050405020304" pitchFamily="18" charset="0"/>
              </a:rPr>
              <a:t>For</a:t>
            </a:r>
            <a:r>
              <a:rPr lang="en-DE" sz="4000" dirty="0">
                <a:latin typeface="Georgia" panose="02040502050405020303" pitchFamily="18" charset="0"/>
                <a:ea typeface="Times New Roman" panose="02020603050405020304" pitchFamily="18" charset="0"/>
              </a:rPr>
              <a:t> all who are being led by the Spirit of God, these are sons of God. </a:t>
            </a:r>
            <a:r>
              <a:rPr lang="en-DE" sz="4000" b="1" baseline="30000" dirty="0"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15 </a:t>
            </a:r>
            <a:r>
              <a:rPr lang="en-DE" sz="4000" dirty="0">
                <a:latin typeface="Georgia" panose="02040502050405020303" pitchFamily="18" charset="0"/>
                <a:ea typeface="Times New Roman" panose="02020603050405020304" pitchFamily="18" charset="0"/>
              </a:rPr>
              <a:t>For you have not received a spirit of slavery leading to fear again, but you have received a spirit of </a:t>
            </a:r>
            <a:r>
              <a:rPr lang="en-DE" sz="4000" b="1" u="sng" dirty="0">
                <a:latin typeface="Georgia" panose="02040502050405020303" pitchFamily="18" charset="0"/>
                <a:ea typeface="Times New Roman" panose="02020603050405020304" pitchFamily="18" charset="0"/>
              </a:rPr>
              <a:t>adoption</a:t>
            </a:r>
            <a:r>
              <a:rPr lang="en-DE" sz="4000" dirty="0">
                <a:latin typeface="Georgia" panose="02040502050405020303" pitchFamily="18" charset="0"/>
                <a:ea typeface="Times New Roman" panose="02020603050405020304" pitchFamily="18" charset="0"/>
              </a:rPr>
              <a:t> as sons by which we cry out, “Abba! Father!” </a:t>
            </a:r>
            <a:r>
              <a:rPr lang="en-DE" sz="4000" b="1" baseline="30000" dirty="0"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16 </a:t>
            </a:r>
            <a:r>
              <a:rPr lang="en-DE" sz="4000" dirty="0">
                <a:latin typeface="Georgia" panose="02040502050405020303" pitchFamily="18" charset="0"/>
                <a:ea typeface="Times New Roman" panose="02020603050405020304" pitchFamily="18" charset="0"/>
              </a:rPr>
              <a:t>The Spirit Himself testifies with our spirit that we are children of God</a:t>
            </a:r>
            <a:r>
              <a:rPr lang="en-US" sz="4000" dirty="0">
                <a:latin typeface="Georgia" panose="02040502050405020303" pitchFamily="18" charset="0"/>
                <a:ea typeface="Times New Roman" panose="02020603050405020304" pitchFamily="18" charset="0"/>
              </a:rPr>
              <a:t>…” </a:t>
            </a:r>
          </a:p>
          <a:p>
            <a:pPr marR="0" lvl="0" algn="ctr">
              <a:spcBef>
                <a:spcPts val="0"/>
              </a:spcBef>
              <a:spcAft>
                <a:spcPts val="750"/>
              </a:spcAft>
            </a:pPr>
            <a:r>
              <a:rPr lang="en-US" sz="4000" dirty="0">
                <a:latin typeface="Georgia" panose="02040502050405020303" pitchFamily="18" charset="0"/>
                <a:ea typeface="Times New Roman" panose="02020603050405020304" pitchFamily="18" charset="0"/>
              </a:rPr>
              <a:t>Romans 8:13b-16.</a:t>
            </a:r>
            <a:endParaRPr lang="en-DE" sz="4000" dirty="0"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093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5057-EA9E-42BC-A070-2766E211FFB5}"/>
              </a:ext>
            </a:extLst>
          </p:cNvPr>
          <p:cNvSpPr/>
          <p:nvPr/>
        </p:nvSpPr>
        <p:spPr>
          <a:xfrm>
            <a:off x="0" y="171698"/>
            <a:ext cx="12192000" cy="6053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en-US" sz="28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DE" sz="28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Everyone who practices sin also practices lawlessness; and sin is lawlessness.</a:t>
            </a:r>
            <a:r>
              <a:rPr lang="en-US" sz="28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1 John 3:4.</a:t>
            </a:r>
            <a:endParaRPr lang="en-DE" sz="28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en-US" sz="28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DE" sz="28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Behold, all souls are Mine; the soul of the father as well as the soul of the son is Mine. The soul who sins will die.</a:t>
            </a:r>
            <a:r>
              <a:rPr lang="en-US" sz="28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Ezekiel 18:4.</a:t>
            </a:r>
            <a:endParaRPr lang="en-DE" sz="28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en-US" sz="28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DE" sz="28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the wages of sin is death</a:t>
            </a:r>
            <a:r>
              <a:rPr lang="en-US" sz="28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  <a:r>
              <a:rPr lang="en-DE" sz="28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Romans 6:23a.</a:t>
            </a:r>
            <a:endParaRPr lang="en-DE" sz="28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en-US" sz="28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DE" sz="28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 answered them, “Truly, truly, I say to you, everyone who commits sin is the </a:t>
            </a:r>
            <a:r>
              <a:rPr lang="en-DE" sz="28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slave of sin</a:t>
            </a:r>
            <a:r>
              <a:rPr lang="en-DE" sz="28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DE" sz="2800" baseline="30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35 </a:t>
            </a:r>
            <a:r>
              <a:rPr lang="en-DE" sz="28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slave does </a:t>
            </a:r>
            <a:r>
              <a:rPr lang="en-DE" sz="28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n-DE" sz="28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remain in the house forever; </a:t>
            </a:r>
            <a:r>
              <a:rPr lang="en-DE" sz="28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son does remain forever</a:t>
            </a:r>
            <a:r>
              <a:rPr lang="en-DE" sz="28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DE" sz="2800" baseline="30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36 </a:t>
            </a:r>
            <a:r>
              <a:rPr lang="en-DE" sz="28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</a:t>
            </a:r>
            <a:r>
              <a:rPr lang="en-DE" sz="28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the Son makes you free</a:t>
            </a:r>
            <a:r>
              <a:rPr lang="en-DE" sz="28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you will be free indeed.</a:t>
            </a:r>
            <a:r>
              <a:rPr lang="en-US" sz="28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John 8:34-35.</a:t>
            </a:r>
            <a:endParaRPr lang="en-DE" sz="28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en-US" sz="28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John 3:18: “</a:t>
            </a:r>
            <a:r>
              <a:rPr lang="en-DE" sz="28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who believes in Him is not judged; he who does not believe has been judged already, because he has not believed in the name of the only begotten Son of God.</a:t>
            </a:r>
            <a:r>
              <a:rPr lang="en-US" sz="28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DE" sz="28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AutoNum type="arabicPeriod"/>
            </a:pPr>
            <a:r>
              <a:rPr lang="en-US" sz="28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Ephesians 2:5 says we were, “dead in our transgressions.” </a:t>
            </a:r>
            <a:endParaRPr lang="en-DE" sz="28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783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09BFE3-2AED-4DB8-98C7-B6093ADEEC1A}"/>
              </a:ext>
            </a:extLst>
          </p:cNvPr>
          <p:cNvSpPr/>
          <p:nvPr/>
        </p:nvSpPr>
        <p:spPr>
          <a:xfrm>
            <a:off x="0" y="920621"/>
            <a:ext cx="1219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>
                <a:latin typeface="Georgia" panose="02040502050405020303" pitchFamily="18" charset="0"/>
              </a:rPr>
              <a:t>“Blessed</a:t>
            </a:r>
            <a:r>
              <a:rPr lang="en-DE" sz="4000" dirty="0">
                <a:latin typeface="Georgia" panose="02040502050405020303" pitchFamily="18" charset="0"/>
              </a:rPr>
              <a:t> </a:t>
            </a:r>
            <a:r>
              <a:rPr lang="en-DE" sz="4000" i="1" dirty="0">
                <a:latin typeface="Georgia" panose="02040502050405020303" pitchFamily="18" charset="0"/>
              </a:rPr>
              <a:t>be</a:t>
            </a:r>
            <a:r>
              <a:rPr lang="en-DE" sz="4000" dirty="0">
                <a:latin typeface="Georgia" panose="02040502050405020303" pitchFamily="18" charset="0"/>
              </a:rPr>
              <a:t> the God and Father of our Lord Jesus Christ, who has blessed us with every spiritual blessing in the heavenly </a:t>
            </a:r>
            <a:r>
              <a:rPr lang="en-DE" sz="4000" i="1" dirty="0">
                <a:latin typeface="Georgia" panose="02040502050405020303" pitchFamily="18" charset="0"/>
              </a:rPr>
              <a:t>places</a:t>
            </a:r>
            <a:r>
              <a:rPr lang="en-DE" sz="4000" dirty="0">
                <a:latin typeface="Georgia" panose="02040502050405020303" pitchFamily="18" charset="0"/>
              </a:rPr>
              <a:t> in Christ, </a:t>
            </a:r>
            <a:r>
              <a:rPr lang="en-DE" sz="4000" b="1" baseline="30000" dirty="0">
                <a:latin typeface="Georgia" panose="02040502050405020303" pitchFamily="18" charset="0"/>
              </a:rPr>
              <a:t>4 </a:t>
            </a:r>
            <a:r>
              <a:rPr lang="en-DE" sz="4000" dirty="0">
                <a:latin typeface="Georgia" panose="02040502050405020303" pitchFamily="18" charset="0"/>
              </a:rPr>
              <a:t>just as He chose us in Him before the foundation of the world, that we would be holy and blameless before Him. </a:t>
            </a:r>
            <a:r>
              <a:rPr lang="en-DE" sz="4000" b="1" dirty="0">
                <a:latin typeface="Georgia" panose="02040502050405020303" pitchFamily="18" charset="0"/>
              </a:rPr>
              <a:t>In love </a:t>
            </a:r>
            <a:r>
              <a:rPr lang="en-DE" sz="4000" b="1" baseline="30000" dirty="0">
                <a:latin typeface="Georgia" panose="02040502050405020303" pitchFamily="18" charset="0"/>
              </a:rPr>
              <a:t>5 </a:t>
            </a:r>
            <a:r>
              <a:rPr lang="en-DE" sz="4000" b="1" dirty="0">
                <a:latin typeface="Georgia" panose="02040502050405020303" pitchFamily="18" charset="0"/>
              </a:rPr>
              <a:t>He predestined us to</a:t>
            </a:r>
            <a:r>
              <a:rPr lang="en-DE" sz="4000" dirty="0">
                <a:latin typeface="Georgia" panose="02040502050405020303" pitchFamily="18" charset="0"/>
              </a:rPr>
              <a:t> </a:t>
            </a:r>
            <a:r>
              <a:rPr lang="en-DE" sz="4000" b="1" u="sng" dirty="0">
                <a:latin typeface="Georgia" panose="02040502050405020303" pitchFamily="18" charset="0"/>
              </a:rPr>
              <a:t>adoption</a:t>
            </a:r>
            <a:r>
              <a:rPr lang="en-DE" sz="4000" dirty="0">
                <a:latin typeface="Georgia" panose="02040502050405020303" pitchFamily="18" charset="0"/>
              </a:rPr>
              <a:t> </a:t>
            </a:r>
            <a:r>
              <a:rPr lang="en-DE" sz="4000" b="1" dirty="0">
                <a:latin typeface="Georgia" panose="02040502050405020303" pitchFamily="18" charset="0"/>
              </a:rPr>
              <a:t>as sons</a:t>
            </a:r>
            <a:r>
              <a:rPr lang="en-DE" sz="4000" dirty="0">
                <a:latin typeface="Georgia" panose="02040502050405020303" pitchFamily="18" charset="0"/>
              </a:rPr>
              <a:t> through Jesus Christ to Himself</a:t>
            </a:r>
            <a:r>
              <a:rPr lang="en-US" sz="4000" dirty="0">
                <a:latin typeface="Georgia" panose="02040502050405020303" pitchFamily="18" charset="0"/>
              </a:rPr>
              <a:t>…” </a:t>
            </a:r>
          </a:p>
          <a:p>
            <a:pPr lvl="0" algn="ctr"/>
            <a:r>
              <a:rPr lang="en-US" sz="4000" dirty="0">
                <a:latin typeface="Georgia" panose="02040502050405020303" pitchFamily="18" charset="0"/>
              </a:rPr>
              <a:t>Ephesians 1:3-5a. </a:t>
            </a:r>
            <a:endParaRPr lang="en-DE" sz="4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362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704</TotalTime>
  <Words>1276</Words>
  <Application>Microsoft Office PowerPoint</Application>
  <PresentationFormat>Widescreen</PresentationFormat>
  <Paragraphs>41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Georgia</vt:lpstr>
      <vt:lpstr>Times New Roman</vt:lpstr>
      <vt:lpstr>Mesh</vt:lpstr>
      <vt:lpstr>Adoption </vt:lpstr>
      <vt:lpstr>“I am writing to you, little children, because your sins have been forgiven you for His name’s sake.”  1 John 2:12.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 was always grace alone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Adoption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 am writing to you, little children, because your sins have been forgiven you for His name’s sake.”  1 John 2:12. </dc:title>
  <dc:creator>Joseph Pittano</dc:creator>
  <cp:lastModifiedBy>Joseph Pittano</cp:lastModifiedBy>
  <cp:revision>28</cp:revision>
  <dcterms:created xsi:type="dcterms:W3CDTF">2020-02-08T12:40:06Z</dcterms:created>
  <dcterms:modified xsi:type="dcterms:W3CDTF">2020-02-09T00:24:43Z</dcterms:modified>
</cp:coreProperties>
</file>