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sldx" ContentType="application/vnd.openxmlformats-officedocument.presentationml.slide"/>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9" r:id="rId4"/>
    <p:sldId id="256" r:id="rId5"/>
    <p:sldId id="265" r:id="rId6"/>
    <p:sldId id="266" r:id="rId7"/>
    <p:sldId id="260" r:id="rId8"/>
    <p:sldId id="268" r:id="rId9"/>
    <p:sldId id="261" r:id="rId10"/>
    <p:sldId id="263" r:id="rId11"/>
    <p:sldId id="262"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7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3E0ED7-951E-4A61-8441-78E3E8A8BAF9}" type="datetimeFigureOut">
              <a:rPr lang="en-DE" smtClean="0"/>
              <a:t>10/08/2019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450403229"/>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E0ED7-951E-4A61-8441-78E3E8A8BAF9}" type="datetimeFigureOut">
              <a:rPr lang="en-DE" smtClean="0"/>
              <a:t>10/08/2019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2150207642"/>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E0ED7-951E-4A61-8441-78E3E8A8BAF9}" type="datetimeFigureOut">
              <a:rPr lang="en-DE" smtClean="0"/>
              <a:t>10/08/2019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339528938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E0ED7-951E-4A61-8441-78E3E8A8BAF9}" type="datetimeFigureOut">
              <a:rPr lang="en-DE" smtClean="0"/>
              <a:t>10/08/2019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8591278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3E0ED7-951E-4A61-8441-78E3E8A8BAF9}" type="datetimeFigureOut">
              <a:rPr lang="en-DE" smtClean="0"/>
              <a:t>10/08/2019</a:t>
            </a:fld>
            <a:endParaRPr lang="en-DE"/>
          </a:p>
        </p:txBody>
      </p:sp>
      <p:sp>
        <p:nvSpPr>
          <p:cNvPr id="5" name="Footer Placeholder 4"/>
          <p:cNvSpPr>
            <a:spLocks noGrp="1"/>
          </p:cNvSpPr>
          <p:nvPr>
            <p:ph type="ftr" sz="quarter" idx="11"/>
          </p:nvPr>
        </p:nvSpPr>
        <p:spPr/>
        <p:txBody>
          <a:bodyPr/>
          <a:lstStyle/>
          <a:p>
            <a:endParaRPr lang="en-DE"/>
          </a:p>
        </p:txBody>
      </p:sp>
      <p:sp>
        <p:nvSpPr>
          <p:cNvPr id="6" name="Slide Number Placeholder 5"/>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4279126722"/>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3E0ED7-951E-4A61-8441-78E3E8A8BAF9}" type="datetimeFigureOut">
              <a:rPr lang="en-DE" smtClean="0"/>
              <a:t>10/08/2019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2972190937"/>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3E0ED7-951E-4A61-8441-78E3E8A8BAF9}" type="datetimeFigureOut">
              <a:rPr lang="en-DE" smtClean="0"/>
              <a:t>10/08/2019</a:t>
            </a:fld>
            <a:endParaRPr lang="en-DE"/>
          </a:p>
        </p:txBody>
      </p:sp>
      <p:sp>
        <p:nvSpPr>
          <p:cNvPr id="8" name="Footer Placeholder 7"/>
          <p:cNvSpPr>
            <a:spLocks noGrp="1"/>
          </p:cNvSpPr>
          <p:nvPr>
            <p:ph type="ftr" sz="quarter" idx="11"/>
          </p:nvPr>
        </p:nvSpPr>
        <p:spPr/>
        <p:txBody>
          <a:bodyPr/>
          <a:lstStyle/>
          <a:p>
            <a:endParaRPr lang="en-DE"/>
          </a:p>
        </p:txBody>
      </p:sp>
      <p:sp>
        <p:nvSpPr>
          <p:cNvPr id="9" name="Slide Number Placeholder 8"/>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3729679"/>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3E0ED7-951E-4A61-8441-78E3E8A8BAF9}" type="datetimeFigureOut">
              <a:rPr lang="en-DE" smtClean="0"/>
              <a:t>10/08/2019</a:t>
            </a:fld>
            <a:endParaRPr lang="en-DE"/>
          </a:p>
        </p:txBody>
      </p:sp>
      <p:sp>
        <p:nvSpPr>
          <p:cNvPr id="4" name="Footer Placeholder 3"/>
          <p:cNvSpPr>
            <a:spLocks noGrp="1"/>
          </p:cNvSpPr>
          <p:nvPr>
            <p:ph type="ftr" sz="quarter" idx="11"/>
          </p:nvPr>
        </p:nvSpPr>
        <p:spPr/>
        <p:txBody>
          <a:bodyPr/>
          <a:lstStyle/>
          <a:p>
            <a:endParaRPr lang="en-DE"/>
          </a:p>
        </p:txBody>
      </p:sp>
      <p:sp>
        <p:nvSpPr>
          <p:cNvPr id="5" name="Slide Number Placeholder 4"/>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2260224703"/>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E0ED7-951E-4A61-8441-78E3E8A8BAF9}" type="datetimeFigureOut">
              <a:rPr lang="en-DE" smtClean="0"/>
              <a:t>10/08/2019</a:t>
            </a:fld>
            <a:endParaRPr lang="en-DE"/>
          </a:p>
        </p:txBody>
      </p:sp>
      <p:sp>
        <p:nvSpPr>
          <p:cNvPr id="3" name="Footer Placeholder 2"/>
          <p:cNvSpPr>
            <a:spLocks noGrp="1"/>
          </p:cNvSpPr>
          <p:nvPr>
            <p:ph type="ftr" sz="quarter" idx="11"/>
          </p:nvPr>
        </p:nvSpPr>
        <p:spPr/>
        <p:txBody>
          <a:bodyPr/>
          <a:lstStyle/>
          <a:p>
            <a:endParaRPr lang="en-DE"/>
          </a:p>
        </p:txBody>
      </p:sp>
      <p:sp>
        <p:nvSpPr>
          <p:cNvPr id="4" name="Slide Number Placeholder 3"/>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1250491152"/>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3E0ED7-951E-4A61-8441-78E3E8A8BAF9}" type="datetimeFigureOut">
              <a:rPr lang="en-DE" smtClean="0"/>
              <a:t>10/08/2019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3947222290"/>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3E0ED7-951E-4A61-8441-78E3E8A8BAF9}" type="datetimeFigureOut">
              <a:rPr lang="en-DE" smtClean="0"/>
              <a:t>10/08/2019</a:t>
            </a:fld>
            <a:endParaRPr lang="en-DE"/>
          </a:p>
        </p:txBody>
      </p:sp>
      <p:sp>
        <p:nvSpPr>
          <p:cNvPr id="6" name="Footer Placeholder 5"/>
          <p:cNvSpPr>
            <a:spLocks noGrp="1"/>
          </p:cNvSpPr>
          <p:nvPr>
            <p:ph type="ftr" sz="quarter" idx="11"/>
          </p:nvPr>
        </p:nvSpPr>
        <p:spPr/>
        <p:txBody>
          <a:bodyPr/>
          <a:lstStyle/>
          <a:p>
            <a:endParaRPr lang="en-DE"/>
          </a:p>
        </p:txBody>
      </p:sp>
      <p:sp>
        <p:nvSpPr>
          <p:cNvPr id="7" name="Slide Number Placeholder 6"/>
          <p:cNvSpPr>
            <a:spLocks noGrp="1"/>
          </p:cNvSpPr>
          <p:nvPr>
            <p:ph type="sldNum" sz="quarter" idx="12"/>
          </p:nvPr>
        </p:nvSpPr>
        <p:spPr/>
        <p:txBody>
          <a:bodyPr/>
          <a:lstStyle/>
          <a:p>
            <a:fld id="{98C46AF9-625E-4481-8960-22570EDF35F3}" type="slidenum">
              <a:rPr lang="en-DE" smtClean="0"/>
              <a:t>‹#›</a:t>
            </a:fld>
            <a:endParaRPr lang="en-DE"/>
          </a:p>
        </p:txBody>
      </p:sp>
    </p:spTree>
    <p:extLst>
      <p:ext uri="{BB962C8B-B14F-4D97-AF65-F5344CB8AC3E}">
        <p14:creationId xmlns:p14="http://schemas.microsoft.com/office/powerpoint/2010/main" val="1569897884"/>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E0ED7-951E-4A61-8441-78E3E8A8BAF9}" type="datetimeFigureOut">
              <a:rPr lang="en-DE" smtClean="0"/>
              <a:t>10/08/2019</a:t>
            </a:fld>
            <a:endParaRPr lang="en-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46AF9-625E-4481-8960-22570EDF35F3}" type="slidenum">
              <a:rPr lang="en-DE" smtClean="0"/>
              <a:t>‹#›</a:t>
            </a:fld>
            <a:endParaRPr lang="en-DE"/>
          </a:p>
        </p:txBody>
      </p:sp>
    </p:spTree>
    <p:extLst>
      <p:ext uri="{BB962C8B-B14F-4D97-AF65-F5344CB8AC3E}">
        <p14:creationId xmlns:p14="http://schemas.microsoft.com/office/powerpoint/2010/main" val="32223919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thruBlk="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206791" y="3946124"/>
            <a:ext cx="7487728" cy="853958"/>
          </a:xfrm>
        </p:spPr>
        <p:txBody>
          <a:bodyPr>
            <a:noAutofit/>
          </a:bodyPr>
          <a:lstStyle/>
          <a:p>
            <a:pPr marL="0" indent="0" algn="ctr">
              <a:buNone/>
            </a:pPr>
            <a:r>
              <a:rPr lang="en-US" sz="4800" dirty="0">
                <a:latin typeface="Times New Roman" panose="02020603050405020304" pitchFamily="18" charset="0"/>
                <a:cs typeface="Times New Roman" panose="02020603050405020304" pitchFamily="18" charset="0"/>
              </a:rPr>
              <a:t>Sunday morning sermon</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8" name="Title 1">
            <a:extLst>
              <a:ext uri="{FF2B5EF4-FFF2-40B4-BE49-F238E27FC236}">
                <a16:creationId xmlns:a16="http://schemas.microsoft.com/office/drawing/2014/main" id="{4FA8D2B6-6DD9-43FA-A89B-639B88E0FE5C}"/>
              </a:ext>
            </a:extLst>
          </p:cNvPr>
          <p:cNvSpPr txBox="1">
            <a:spLocks/>
          </p:cNvSpPr>
          <p:nvPr/>
        </p:nvSpPr>
        <p:spPr>
          <a:xfrm>
            <a:off x="655320" y="365125"/>
            <a:ext cx="5120114" cy="1692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atin typeface="Times New Roman" panose="02020603050405020304" pitchFamily="18" charset="0"/>
                <a:cs typeface="Times New Roman" panose="02020603050405020304" pitchFamily="18" charset="0"/>
              </a:rPr>
              <a:t>Colossians 4:2-6</a:t>
            </a:r>
            <a:endParaRPr lang="en-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932716"/>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Verse 5:</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16639" y="2575042"/>
            <a:ext cx="7487728" cy="4325861"/>
          </a:xfrm>
        </p:spPr>
        <p:txBody>
          <a:bodyPr>
            <a:noAutofit/>
          </a:bodyPr>
          <a:lstStyle/>
          <a:p>
            <a:pPr marL="0" indent="0">
              <a:buNone/>
            </a:pPr>
            <a:r>
              <a:rPr lang="en-US" sz="4800" dirty="0">
                <a:latin typeface="Times New Roman" panose="02020603050405020304" pitchFamily="18" charset="0"/>
                <a:cs typeface="Times New Roman" panose="02020603050405020304" pitchFamily="18" charset="0"/>
              </a:rPr>
              <a:t>“</a:t>
            </a:r>
            <a:r>
              <a:rPr lang="en-DE" sz="4800" dirty="0">
                <a:latin typeface="Times New Roman" panose="02020603050405020304" pitchFamily="18" charset="0"/>
                <a:cs typeface="Times New Roman" panose="02020603050405020304" pitchFamily="18" charset="0"/>
              </a:rPr>
              <a:t>Conduct yourselves with wisdom toward outsiders, making the most of the opportunity.</a:t>
            </a:r>
            <a:r>
              <a:rPr lang="en-US" sz="4800" dirty="0">
                <a:latin typeface="Times New Roman" panose="02020603050405020304" pitchFamily="18" charset="0"/>
                <a:cs typeface="Times New Roman" panose="02020603050405020304" pitchFamily="18" charset="0"/>
              </a:rPr>
              <a:t>”</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7827612"/>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Verse 6:</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16639" y="2575042"/>
            <a:ext cx="7487728" cy="4325861"/>
          </a:xfrm>
        </p:spPr>
        <p:txBody>
          <a:bodyPr>
            <a:noAutofit/>
          </a:bodyPr>
          <a:lstStyle/>
          <a:p>
            <a:pPr marL="0" indent="0">
              <a:buNone/>
            </a:pPr>
            <a:r>
              <a:rPr lang="en-US" sz="4800" dirty="0">
                <a:latin typeface="Times New Roman" panose="02020603050405020304" pitchFamily="18" charset="0"/>
                <a:cs typeface="Times New Roman" panose="02020603050405020304" pitchFamily="18" charset="0"/>
              </a:rPr>
              <a:t>“</a:t>
            </a:r>
            <a:r>
              <a:rPr lang="en-DE" sz="4800" dirty="0">
                <a:latin typeface="Times New Roman" panose="02020603050405020304" pitchFamily="18" charset="0"/>
                <a:cs typeface="Times New Roman" panose="02020603050405020304" pitchFamily="18" charset="0"/>
              </a:rPr>
              <a:t>Let your speech always be with grace, </a:t>
            </a:r>
            <a:r>
              <a:rPr lang="en-DE" sz="4800" i="1" dirty="0">
                <a:latin typeface="Times New Roman" panose="02020603050405020304" pitchFamily="18" charset="0"/>
                <a:cs typeface="Times New Roman" panose="02020603050405020304" pitchFamily="18" charset="0"/>
              </a:rPr>
              <a:t>as though</a:t>
            </a:r>
            <a:r>
              <a:rPr lang="en-US" sz="4800" i="1" dirty="0">
                <a:latin typeface="Times New Roman" panose="02020603050405020304" pitchFamily="18" charset="0"/>
                <a:cs typeface="Times New Roman" panose="02020603050405020304" pitchFamily="18" charset="0"/>
              </a:rPr>
              <a:t> </a:t>
            </a:r>
            <a:r>
              <a:rPr lang="en-DE" sz="4800" dirty="0">
                <a:latin typeface="Times New Roman" panose="02020603050405020304" pitchFamily="18" charset="0"/>
                <a:cs typeface="Times New Roman" panose="02020603050405020304" pitchFamily="18" charset="0"/>
              </a:rPr>
              <a:t>seasoned with salt, so that you will know how you should respond to each person.</a:t>
            </a:r>
            <a:r>
              <a:rPr lang="en-US" sz="4800" dirty="0">
                <a:latin typeface="Times New Roman" panose="02020603050405020304" pitchFamily="18" charset="0"/>
                <a:cs typeface="Times New Roman" panose="02020603050405020304" pitchFamily="18" charset="0"/>
              </a:rPr>
              <a:t>”</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312926329"/>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19" y="365125"/>
            <a:ext cx="5758359" cy="1692794"/>
          </a:xfrm>
        </p:spPr>
        <p:txBody>
          <a:bodyPr>
            <a:normAutofit/>
          </a:bodyPr>
          <a:lstStyle/>
          <a:p>
            <a:pPr algn="ctr"/>
            <a:r>
              <a:rPr lang="en-US" dirty="0">
                <a:latin typeface="Times New Roman" panose="02020603050405020304" pitchFamily="18" charset="0"/>
                <a:cs typeface="Times New Roman" panose="02020603050405020304" pitchFamily="18" charset="0"/>
              </a:rPr>
              <a:t>2 Corinthians 6:14-16a</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16639" y="2433373"/>
            <a:ext cx="7487728" cy="4325861"/>
          </a:xfrm>
        </p:spPr>
        <p:txBody>
          <a:bodyPr>
            <a:noAutofit/>
          </a:bodyPr>
          <a:lstStyle/>
          <a:p>
            <a:pPr marL="0" indent="0">
              <a:buNone/>
            </a:pPr>
            <a:r>
              <a:rPr lang="en-US" sz="3400" dirty="0">
                <a:latin typeface="Times New Roman" panose="02020603050405020304" pitchFamily="18" charset="0"/>
                <a:cs typeface="Times New Roman" panose="02020603050405020304" pitchFamily="18" charset="0"/>
              </a:rPr>
              <a:t>“…</a:t>
            </a:r>
            <a:r>
              <a:rPr lang="en-DE" sz="3400" dirty="0">
                <a:latin typeface="Times New Roman" panose="02020603050405020304" pitchFamily="18" charset="0"/>
                <a:cs typeface="Times New Roman" panose="02020603050405020304" pitchFamily="18" charset="0"/>
              </a:rPr>
              <a:t>thanks be to God, who always leads us in triumph in Christ, and manifests through us the sweet aroma of the</a:t>
            </a:r>
            <a:r>
              <a:rPr lang="en-US" sz="3400" dirty="0">
                <a:latin typeface="Times New Roman" panose="02020603050405020304" pitchFamily="18" charset="0"/>
                <a:cs typeface="Times New Roman" panose="02020603050405020304" pitchFamily="18" charset="0"/>
              </a:rPr>
              <a:t> </a:t>
            </a:r>
            <a:r>
              <a:rPr lang="en-DE" sz="3400" dirty="0">
                <a:latin typeface="Times New Roman" panose="02020603050405020304" pitchFamily="18" charset="0"/>
                <a:cs typeface="Times New Roman" panose="02020603050405020304" pitchFamily="18" charset="0"/>
              </a:rPr>
              <a:t>knowledge</a:t>
            </a:r>
            <a:r>
              <a:rPr lang="en-US" sz="3400" dirty="0">
                <a:latin typeface="Times New Roman" panose="02020603050405020304" pitchFamily="18" charset="0"/>
                <a:cs typeface="Times New Roman" panose="02020603050405020304" pitchFamily="18" charset="0"/>
              </a:rPr>
              <a:t> </a:t>
            </a:r>
            <a:r>
              <a:rPr lang="en-DE" sz="3400" dirty="0">
                <a:latin typeface="Times New Roman" panose="02020603050405020304" pitchFamily="18" charset="0"/>
                <a:cs typeface="Times New Roman" panose="02020603050405020304" pitchFamily="18" charset="0"/>
              </a:rPr>
              <a:t>of Him in every place. </a:t>
            </a:r>
            <a:r>
              <a:rPr lang="en-DE" sz="3400" b="1" baseline="30000" dirty="0">
                <a:latin typeface="Times New Roman" panose="02020603050405020304" pitchFamily="18" charset="0"/>
                <a:cs typeface="Times New Roman" panose="02020603050405020304" pitchFamily="18" charset="0"/>
              </a:rPr>
              <a:t>15 </a:t>
            </a:r>
            <a:r>
              <a:rPr lang="en-DE" sz="3400" dirty="0">
                <a:latin typeface="Times New Roman" panose="02020603050405020304" pitchFamily="18" charset="0"/>
                <a:cs typeface="Times New Roman" panose="02020603050405020304" pitchFamily="18" charset="0"/>
              </a:rPr>
              <a:t>For we are a fragrance of Christ to God among those who are being saved and among those who are perishing; </a:t>
            </a:r>
            <a:r>
              <a:rPr lang="en-DE" sz="3400" b="1" baseline="30000" dirty="0">
                <a:latin typeface="Times New Roman" panose="02020603050405020304" pitchFamily="18" charset="0"/>
                <a:cs typeface="Times New Roman" panose="02020603050405020304" pitchFamily="18" charset="0"/>
              </a:rPr>
              <a:t>16 </a:t>
            </a:r>
            <a:r>
              <a:rPr lang="en-DE" sz="3400" dirty="0">
                <a:latin typeface="Times New Roman" panose="02020603050405020304" pitchFamily="18" charset="0"/>
                <a:cs typeface="Times New Roman" panose="02020603050405020304" pitchFamily="18" charset="0"/>
              </a:rPr>
              <a:t>to the one an aroma from </a:t>
            </a:r>
            <a:r>
              <a:rPr lang="en-DE" sz="3400" b="1" dirty="0">
                <a:latin typeface="Times New Roman" panose="02020603050405020304" pitchFamily="18" charset="0"/>
                <a:cs typeface="Times New Roman" panose="02020603050405020304" pitchFamily="18" charset="0"/>
              </a:rPr>
              <a:t>death to death</a:t>
            </a:r>
            <a:r>
              <a:rPr lang="en-DE" sz="3400" dirty="0">
                <a:latin typeface="Times New Roman" panose="02020603050405020304" pitchFamily="18" charset="0"/>
                <a:cs typeface="Times New Roman" panose="02020603050405020304" pitchFamily="18" charset="0"/>
              </a:rPr>
              <a:t>, to the other an aroma from </a:t>
            </a:r>
            <a:r>
              <a:rPr lang="en-DE" sz="3400" b="1" dirty="0">
                <a:latin typeface="Times New Roman" panose="02020603050405020304" pitchFamily="18" charset="0"/>
                <a:cs typeface="Times New Roman" panose="02020603050405020304" pitchFamily="18" charset="0"/>
              </a:rPr>
              <a:t>life to life</a:t>
            </a:r>
            <a:r>
              <a:rPr lang="en-DE" sz="3400" dirty="0">
                <a:latin typeface="Times New Roman" panose="02020603050405020304" pitchFamily="18" charset="0"/>
                <a:cs typeface="Times New Roman" panose="02020603050405020304" pitchFamily="18" charset="0"/>
              </a:rPr>
              <a:t>.</a:t>
            </a:r>
            <a:r>
              <a:rPr lang="en-US" sz="3400" dirty="0">
                <a:latin typeface="Times New Roman" panose="02020603050405020304" pitchFamily="18" charset="0"/>
                <a:cs typeface="Times New Roman" panose="02020603050405020304" pitchFamily="18" charset="0"/>
              </a:rPr>
              <a:t>”</a:t>
            </a:r>
            <a:endParaRPr lang="en-DE" sz="3400" dirty="0">
              <a:latin typeface="Times New Roman" panose="02020603050405020304" pitchFamily="18" charset="0"/>
              <a:cs typeface="Times New Roman" panose="02020603050405020304" pitchFamily="18" charset="0"/>
            </a:endParaRPr>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71753210"/>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19" y="365125"/>
            <a:ext cx="5758359" cy="1692794"/>
          </a:xfrm>
        </p:spPr>
        <p:txBody>
          <a:bodyPr>
            <a:normAutofit/>
          </a:bodyPr>
          <a:lstStyle/>
          <a:p>
            <a:pPr algn="ctr"/>
            <a:r>
              <a:rPr lang="en-US" dirty="0">
                <a:latin typeface="Times New Roman" panose="02020603050405020304" pitchFamily="18" charset="0"/>
                <a:cs typeface="Times New Roman" panose="02020603050405020304" pitchFamily="18" charset="0"/>
              </a:rPr>
              <a:t>John 15:18-20</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4" name="Rectangle 3">
            <a:extLst>
              <a:ext uri="{FF2B5EF4-FFF2-40B4-BE49-F238E27FC236}">
                <a16:creationId xmlns:a16="http://schemas.microsoft.com/office/drawing/2014/main" id="{4C558AA9-2A42-43E0-B240-9F5C6EE55FD0}"/>
              </a:ext>
            </a:extLst>
          </p:cNvPr>
          <p:cNvSpPr/>
          <p:nvPr/>
        </p:nvSpPr>
        <p:spPr>
          <a:xfrm>
            <a:off x="-734849" y="2239206"/>
            <a:ext cx="8487177" cy="4708981"/>
          </a:xfrm>
          <a:prstGeom prst="rect">
            <a:avLst/>
          </a:prstGeom>
        </p:spPr>
        <p:txBody>
          <a:bodyPr wrap="square">
            <a:spAutoFit/>
          </a:bodyPr>
          <a:lstStyle/>
          <a:p>
            <a:pPr lvl="2"/>
            <a:r>
              <a:rPr lang="en-US" sz="3000" b="1" baseline="30000" dirty="0">
                <a:latin typeface="Times New Roman" panose="02020603050405020304" pitchFamily="18" charset="0"/>
                <a:cs typeface="Times New Roman" panose="02020603050405020304" pitchFamily="18" charset="0"/>
              </a:rPr>
              <a:t>18 </a:t>
            </a:r>
            <a:r>
              <a:rPr lang="en-US" sz="3000" dirty="0">
                <a:latin typeface="Times New Roman" panose="02020603050405020304" pitchFamily="18" charset="0"/>
                <a:cs typeface="Times New Roman" panose="02020603050405020304" pitchFamily="18" charset="0"/>
              </a:rPr>
              <a:t>“If the world hates you, you know that it has hated Me before </a:t>
            </a:r>
            <a:r>
              <a:rPr lang="en-US" sz="3000" i="1" dirty="0">
                <a:latin typeface="Times New Roman" panose="02020603050405020304" pitchFamily="18" charset="0"/>
                <a:cs typeface="Times New Roman" panose="02020603050405020304" pitchFamily="18" charset="0"/>
              </a:rPr>
              <a:t>it hated</a:t>
            </a:r>
            <a:r>
              <a:rPr lang="en-US" sz="3000" dirty="0">
                <a:latin typeface="Times New Roman" panose="02020603050405020304" pitchFamily="18" charset="0"/>
                <a:cs typeface="Times New Roman" panose="02020603050405020304" pitchFamily="18" charset="0"/>
              </a:rPr>
              <a:t> you. </a:t>
            </a:r>
            <a:r>
              <a:rPr lang="en-US" sz="3000" b="1" baseline="30000" dirty="0">
                <a:latin typeface="Times New Roman" panose="02020603050405020304" pitchFamily="18" charset="0"/>
                <a:cs typeface="Times New Roman" panose="02020603050405020304" pitchFamily="18" charset="0"/>
              </a:rPr>
              <a:t>19 </a:t>
            </a:r>
            <a:r>
              <a:rPr lang="en-US" sz="3000" dirty="0">
                <a:latin typeface="Times New Roman" panose="02020603050405020304" pitchFamily="18" charset="0"/>
                <a:cs typeface="Times New Roman" panose="02020603050405020304" pitchFamily="18" charset="0"/>
              </a:rPr>
              <a:t>If you were of the world, the world would love its own; but because you are not of the world, but I chose you out of the world, because of this the world hates you. </a:t>
            </a:r>
            <a:r>
              <a:rPr lang="en-US" sz="3000" b="1" baseline="30000" dirty="0">
                <a:latin typeface="Times New Roman" panose="02020603050405020304" pitchFamily="18" charset="0"/>
                <a:cs typeface="Times New Roman" panose="02020603050405020304" pitchFamily="18" charset="0"/>
              </a:rPr>
              <a:t>20 </a:t>
            </a:r>
            <a:r>
              <a:rPr lang="en-US" sz="3000" dirty="0">
                <a:latin typeface="Times New Roman" panose="02020603050405020304" pitchFamily="18" charset="0"/>
                <a:cs typeface="Times New Roman" panose="02020603050405020304" pitchFamily="18" charset="0"/>
              </a:rPr>
              <a:t>Remember the word that I said to you, ‘A slave is not greater than his master.’ If they persecuted Me, they will also persecute you; if they kept My word, they will keep yours also.”</a:t>
            </a:r>
            <a:endParaRPr lang="en-DE"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126826"/>
      </p:ext>
    </p:extLst>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19" y="365125"/>
            <a:ext cx="5758359" cy="1692794"/>
          </a:xfrm>
        </p:spPr>
        <p:txBody>
          <a:bodyPr>
            <a:normAutofit/>
          </a:bodyPr>
          <a:lstStyle/>
          <a:p>
            <a:pPr algn="ctr"/>
            <a:r>
              <a:rPr lang="en-US" dirty="0">
                <a:latin typeface="Times New Roman" panose="02020603050405020304" pitchFamily="18" charset="0"/>
                <a:cs typeface="Times New Roman" panose="02020603050405020304" pitchFamily="18" charset="0"/>
              </a:rPr>
              <a:t>Proverbs 26:4&amp;5</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5" name="Content Placeholder 4">
            <a:extLst>
              <a:ext uri="{FF2B5EF4-FFF2-40B4-BE49-F238E27FC236}">
                <a16:creationId xmlns:a16="http://schemas.microsoft.com/office/drawing/2014/main" id="{ED0B9877-D0B6-4D82-8575-E84DBDF79B1C}"/>
              </a:ext>
            </a:extLst>
          </p:cNvPr>
          <p:cNvSpPr>
            <a:spLocks noGrp="1"/>
          </p:cNvSpPr>
          <p:nvPr>
            <p:ph idx="1"/>
          </p:nvPr>
        </p:nvSpPr>
        <p:spPr>
          <a:xfrm>
            <a:off x="220014" y="2365851"/>
            <a:ext cx="7442915" cy="4351338"/>
          </a:xfrm>
        </p:spPr>
        <p:txBody>
          <a:bodyPr>
            <a:normAutofit/>
          </a:bodyPr>
          <a:lstStyle/>
          <a:p>
            <a:pPr marL="0" indent="0">
              <a:buNone/>
            </a:pPr>
            <a:r>
              <a:rPr lang="en-US" sz="4400" dirty="0">
                <a:latin typeface="Times New Roman" panose="02020603050405020304" pitchFamily="18" charset="0"/>
                <a:cs typeface="Times New Roman" panose="02020603050405020304" pitchFamily="18" charset="0"/>
              </a:rPr>
              <a:t>“Do not answer a fool according to his folly, or you will also be like him.”</a:t>
            </a:r>
            <a:br>
              <a:rPr lang="en-US" sz="4400" dirty="0">
                <a:latin typeface="Times New Roman" panose="02020603050405020304" pitchFamily="18" charset="0"/>
                <a:cs typeface="Times New Roman" panose="02020603050405020304" pitchFamily="18" charset="0"/>
              </a:rPr>
            </a:br>
            <a:endParaRPr lang="en-DE" sz="44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E69DD0F0-75BA-4700-829F-E17D01D3C21E}"/>
              </a:ext>
            </a:extLst>
          </p:cNvPr>
          <p:cNvSpPr/>
          <p:nvPr/>
        </p:nvSpPr>
        <p:spPr>
          <a:xfrm>
            <a:off x="220014" y="4359156"/>
            <a:ext cx="6096000" cy="2123658"/>
          </a:xfrm>
          <a:prstGeom prst="rect">
            <a:avLst/>
          </a:prstGeom>
        </p:spPr>
        <p:txBody>
          <a:bodyPr>
            <a:spAutoFit/>
          </a:bodyPr>
          <a:lstStyle/>
          <a:p>
            <a:r>
              <a:rPr lang="en-US" sz="4400" dirty="0">
                <a:latin typeface="Times New Roman" panose="02020603050405020304" pitchFamily="18" charset="0"/>
                <a:cs typeface="Times New Roman" panose="02020603050405020304" pitchFamily="18" charset="0"/>
              </a:rPr>
              <a:t>“</a:t>
            </a:r>
            <a:r>
              <a:rPr lang="en-US" sz="4400" b="1" baseline="30000" dirty="0">
                <a:latin typeface="Times New Roman" panose="02020603050405020304" pitchFamily="18" charset="0"/>
                <a:cs typeface="Times New Roman" panose="02020603050405020304" pitchFamily="18" charset="0"/>
              </a:rPr>
              <a:t>5 </a:t>
            </a:r>
            <a:r>
              <a:rPr lang="en-US" sz="4400" dirty="0">
                <a:latin typeface="Times New Roman" panose="02020603050405020304" pitchFamily="18" charset="0"/>
                <a:cs typeface="Times New Roman" panose="02020603050405020304" pitchFamily="18" charset="0"/>
              </a:rPr>
              <a:t>Answer a fool as his folly </a:t>
            </a:r>
            <a:r>
              <a:rPr lang="en-US" sz="4400" i="1" dirty="0">
                <a:latin typeface="Times New Roman" panose="02020603050405020304" pitchFamily="18" charset="0"/>
                <a:cs typeface="Times New Roman" panose="02020603050405020304" pitchFamily="18" charset="0"/>
              </a:rPr>
              <a:t>deserves</a:t>
            </a:r>
            <a:r>
              <a:rPr lang="en-US" sz="4400" dirty="0">
                <a:latin typeface="Times New Roman" panose="02020603050405020304" pitchFamily="18" charset="0"/>
                <a:cs typeface="Times New Roman" panose="02020603050405020304" pitchFamily="18" charset="0"/>
              </a:rPr>
              <a:t>, that he not be wise in his own eyes.”</a:t>
            </a:r>
            <a:endParaRPr lang="en-DE"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39608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206791" y="3946124"/>
            <a:ext cx="7487728" cy="853958"/>
          </a:xfrm>
        </p:spPr>
        <p:txBody>
          <a:bodyPr>
            <a:noAutofit/>
          </a:bodyPr>
          <a:lstStyle/>
          <a:p>
            <a:pPr marL="0" indent="0" algn="ctr">
              <a:buNone/>
            </a:pPr>
            <a:r>
              <a:rPr lang="en-US" sz="4800" dirty="0">
                <a:latin typeface="Times New Roman" panose="02020603050405020304" pitchFamily="18" charset="0"/>
                <a:cs typeface="Times New Roman" panose="02020603050405020304" pitchFamily="18" charset="0"/>
              </a:rPr>
              <a:t>Sunday morning sermon</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8" name="Title 1">
            <a:extLst>
              <a:ext uri="{FF2B5EF4-FFF2-40B4-BE49-F238E27FC236}">
                <a16:creationId xmlns:a16="http://schemas.microsoft.com/office/drawing/2014/main" id="{4FA8D2B6-6DD9-43FA-A89B-639B88E0FE5C}"/>
              </a:ext>
            </a:extLst>
          </p:cNvPr>
          <p:cNvSpPr txBox="1">
            <a:spLocks/>
          </p:cNvSpPr>
          <p:nvPr/>
        </p:nvSpPr>
        <p:spPr>
          <a:xfrm>
            <a:off x="655320" y="365125"/>
            <a:ext cx="5120114" cy="16927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atin typeface="Times New Roman" panose="02020603050405020304" pitchFamily="18" charset="0"/>
                <a:cs typeface="Times New Roman" panose="02020603050405020304" pitchFamily="18" charset="0"/>
              </a:rPr>
              <a:t>Colossians 4:2-6</a:t>
            </a:r>
            <a:endParaRPr lang="en-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141561"/>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Colossians 4:2-6</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55276" y="2316480"/>
            <a:ext cx="7487728" cy="4325861"/>
          </a:xfrm>
        </p:spPr>
        <p:txBody>
          <a:bodyPr>
            <a:noAutofit/>
          </a:bodyPr>
          <a:lstStyle/>
          <a:p>
            <a:pPr marL="0" indent="0">
              <a:buNone/>
            </a:pPr>
            <a:r>
              <a:rPr lang="en-US" sz="2700" dirty="0">
                <a:latin typeface="Times New Roman" panose="02020603050405020304" pitchFamily="18" charset="0"/>
                <a:cs typeface="Times New Roman" panose="02020603050405020304" pitchFamily="18" charset="0"/>
              </a:rPr>
              <a:t>“</a:t>
            </a:r>
            <a:r>
              <a:rPr lang="en-DE" sz="2700" dirty="0">
                <a:latin typeface="Times New Roman" panose="02020603050405020304" pitchFamily="18" charset="0"/>
                <a:cs typeface="Times New Roman" panose="02020603050405020304" pitchFamily="18" charset="0"/>
              </a:rPr>
              <a:t>Devote yourselves to prayer, keeping alert in it with </a:t>
            </a:r>
            <a:r>
              <a:rPr lang="en-DE" sz="2700" i="1" dirty="0">
                <a:latin typeface="Times New Roman" panose="02020603050405020304" pitchFamily="18" charset="0"/>
                <a:cs typeface="Times New Roman" panose="02020603050405020304" pitchFamily="18" charset="0"/>
              </a:rPr>
              <a:t>an attitude of </a:t>
            </a:r>
            <a:r>
              <a:rPr lang="en-DE" sz="2700" dirty="0">
                <a:latin typeface="Times New Roman" panose="02020603050405020304" pitchFamily="18" charset="0"/>
                <a:cs typeface="Times New Roman" panose="02020603050405020304" pitchFamily="18" charset="0"/>
              </a:rPr>
              <a:t>thanksgiving; praying at the same time for us as well, that God will open up to us a door for the word, so that we may speak forth the mystery of Christ, for which I have also been imprisoned; that I may make it clear in the way I ought to speak. Conduct yourselves with wisdom toward outsiders, making the most of the opportunity. Let your speech always be with grace, </a:t>
            </a:r>
            <a:r>
              <a:rPr lang="en-DE" sz="2700" i="1" dirty="0">
                <a:latin typeface="Times New Roman" panose="02020603050405020304" pitchFamily="18" charset="0"/>
                <a:cs typeface="Times New Roman" panose="02020603050405020304" pitchFamily="18" charset="0"/>
              </a:rPr>
              <a:t>as though</a:t>
            </a:r>
            <a:r>
              <a:rPr lang="en-DE" sz="2700" dirty="0">
                <a:latin typeface="Times New Roman" panose="02020603050405020304" pitchFamily="18" charset="0"/>
                <a:cs typeface="Times New Roman" panose="02020603050405020304" pitchFamily="18" charset="0"/>
              </a:rPr>
              <a:t> seasoned with salt, so that you will know how you should respond to each person.</a:t>
            </a:r>
            <a:r>
              <a:rPr lang="en-US" sz="2700" dirty="0">
                <a:latin typeface="Times New Roman" panose="02020603050405020304" pitchFamily="18" charset="0"/>
                <a:cs typeface="Times New Roman" panose="02020603050405020304" pitchFamily="18" charset="0"/>
              </a:rPr>
              <a:t>”</a:t>
            </a:r>
            <a:endParaRPr lang="en-DE" sz="2700" dirty="0">
              <a:latin typeface="Times New Roman" panose="02020603050405020304" pitchFamily="18" charset="0"/>
              <a:cs typeface="Times New Roman" panose="02020603050405020304" pitchFamily="18" charset="0"/>
            </a:endParaRPr>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902950909"/>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Verse 2:</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16639" y="2575042"/>
            <a:ext cx="7487728" cy="4325861"/>
          </a:xfrm>
        </p:spPr>
        <p:txBody>
          <a:bodyPr>
            <a:noAutofit/>
          </a:bodyPr>
          <a:lstStyle/>
          <a:p>
            <a:pPr marL="0" indent="0">
              <a:buNone/>
            </a:pPr>
            <a:r>
              <a:rPr lang="en-US" sz="4800" dirty="0">
                <a:latin typeface="Times New Roman" panose="02020603050405020304" pitchFamily="18" charset="0"/>
                <a:cs typeface="Times New Roman" panose="02020603050405020304" pitchFamily="18" charset="0"/>
              </a:rPr>
              <a:t>“</a:t>
            </a:r>
            <a:r>
              <a:rPr lang="en-DE" sz="4800" dirty="0">
                <a:latin typeface="Times New Roman" panose="02020603050405020304" pitchFamily="18" charset="0"/>
                <a:cs typeface="Times New Roman" panose="02020603050405020304" pitchFamily="18" charset="0"/>
              </a:rPr>
              <a:t>Devote yourselves to prayer, keeping alert in it with </a:t>
            </a:r>
            <a:r>
              <a:rPr lang="en-DE" sz="4800" i="1" dirty="0">
                <a:latin typeface="Times New Roman" panose="02020603050405020304" pitchFamily="18" charset="0"/>
                <a:cs typeface="Times New Roman" panose="02020603050405020304" pitchFamily="18" charset="0"/>
              </a:rPr>
              <a:t>an attitude of </a:t>
            </a:r>
            <a:r>
              <a:rPr lang="en-DE" sz="4800" dirty="0">
                <a:latin typeface="Times New Roman" panose="02020603050405020304" pitchFamily="18" charset="0"/>
                <a:cs typeface="Times New Roman" panose="02020603050405020304" pitchFamily="18" charset="0"/>
              </a:rPr>
              <a:t>thanksgiving</a:t>
            </a:r>
            <a:r>
              <a:rPr lang="en-US" sz="4800" dirty="0">
                <a:latin typeface="Times New Roman" panose="02020603050405020304" pitchFamily="18" charset="0"/>
                <a:cs typeface="Times New Roman" panose="02020603050405020304" pitchFamily="18" charset="0"/>
              </a:rPr>
              <a:t>;”</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756300082"/>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98204-0613-4920-8EC9-93DC20420E50}"/>
              </a:ext>
            </a:extLst>
          </p:cNvPr>
          <p:cNvSpPr>
            <a:spLocks noGrp="1"/>
          </p:cNvSpPr>
          <p:nvPr>
            <p:ph type="ctrTitle"/>
          </p:nvPr>
        </p:nvSpPr>
        <p:spPr/>
        <p:txBody>
          <a:bodyPr/>
          <a:lstStyle/>
          <a:p>
            <a:endParaRPr lang="en-DE"/>
          </a:p>
        </p:txBody>
      </p:sp>
      <p:sp>
        <p:nvSpPr>
          <p:cNvPr id="3" name="Subtitle 2">
            <a:extLst>
              <a:ext uri="{FF2B5EF4-FFF2-40B4-BE49-F238E27FC236}">
                <a16:creationId xmlns:a16="http://schemas.microsoft.com/office/drawing/2014/main" id="{983DA923-E226-4827-9EA3-40373A18A509}"/>
              </a:ext>
            </a:extLst>
          </p:cNvPr>
          <p:cNvSpPr>
            <a:spLocks noGrp="1"/>
          </p:cNvSpPr>
          <p:nvPr>
            <p:ph type="subTitle" idx="1"/>
          </p:nvPr>
        </p:nvSpPr>
        <p:spPr/>
        <p:txBody>
          <a:bodyPr/>
          <a:lstStyle/>
          <a:p>
            <a:endParaRPr lang="en-DE"/>
          </a:p>
        </p:txBody>
      </p:sp>
      <p:sp>
        <p:nvSpPr>
          <p:cNvPr id="4" name="Rectangle 2">
            <a:extLst>
              <a:ext uri="{FF2B5EF4-FFF2-40B4-BE49-F238E27FC236}">
                <a16:creationId xmlns:a16="http://schemas.microsoft.com/office/drawing/2014/main" id="{2F49E2EC-A254-4890-AC3C-ED298D4160C3}"/>
              </a:ext>
            </a:extLst>
          </p:cNvPr>
          <p:cNvSpPr>
            <a:spLocks noChangeArrowheads="1"/>
          </p:cNvSpPr>
          <p:nvPr/>
        </p:nvSpPr>
        <p:spPr bwMode="auto">
          <a:xfrm>
            <a:off x="-5249330" y="-1"/>
            <a:ext cx="541866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DE"/>
          </a:p>
        </p:txBody>
      </p:sp>
      <p:graphicFrame>
        <p:nvGraphicFramePr>
          <p:cNvPr id="5" name="Object 4">
            <a:extLst>
              <a:ext uri="{FF2B5EF4-FFF2-40B4-BE49-F238E27FC236}">
                <a16:creationId xmlns:a16="http://schemas.microsoft.com/office/drawing/2014/main" id="{0D2F3E0D-BB25-411C-9685-FC066321BF30}"/>
              </a:ext>
            </a:extLst>
          </p:cNvPr>
          <p:cNvGraphicFramePr>
            <a:graphicFrameLocks noChangeAspect="1"/>
          </p:cNvGraphicFramePr>
          <p:nvPr>
            <p:extLst>
              <p:ext uri="{D42A27DB-BD31-4B8C-83A1-F6EECF244321}">
                <p14:modId xmlns:p14="http://schemas.microsoft.com/office/powerpoint/2010/main" val="4004440079"/>
              </p:ext>
            </p:extLst>
          </p:nvPr>
        </p:nvGraphicFramePr>
        <p:xfrm>
          <a:off x="-1" y="-83069"/>
          <a:ext cx="12634175" cy="6984857"/>
        </p:xfrm>
        <a:graphic>
          <a:graphicData uri="http://schemas.openxmlformats.org/presentationml/2006/ole">
            <mc:AlternateContent xmlns:mc="http://schemas.openxmlformats.org/markup-compatibility/2006">
              <mc:Choice xmlns:v="urn:schemas-microsoft-com:vml" Requires="v">
                <p:oleObj spid="_x0000_s1044" name="Slide" r:id="rId3" imgW="4570603" imgH="3427427" progId="PowerPoint.Slide.12">
                  <p:embed/>
                </p:oleObj>
              </mc:Choice>
              <mc:Fallback>
                <p:oleObj name="Slide" r:id="rId3" imgW="4570603" imgH="3427427" progId="PowerPoint.Slide.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3069"/>
                        <a:ext cx="12634175" cy="6984857"/>
                      </a:xfrm>
                      <a:prstGeom prst="rect">
                        <a:avLst/>
                      </a:prstGeom>
                      <a:noFill/>
                    </p:spPr>
                  </p:pic>
                </p:oleObj>
              </mc:Fallback>
            </mc:AlternateContent>
          </a:graphicData>
        </a:graphic>
      </p:graphicFrame>
    </p:spTree>
    <p:extLst>
      <p:ext uri="{BB962C8B-B14F-4D97-AF65-F5344CB8AC3E}">
        <p14:creationId xmlns:p14="http://schemas.microsoft.com/office/powerpoint/2010/main" val="3165358639"/>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4FBF3EF-024C-4797-81CF-3ED4715AE6F9}"/>
              </a:ext>
            </a:extLst>
          </p:cNvPr>
          <p:cNvSpPr>
            <a:spLocks noGrp="1"/>
          </p:cNvSpPr>
          <p:nvPr>
            <p:ph idx="1"/>
          </p:nvPr>
        </p:nvSpPr>
        <p:spPr>
          <a:xfrm>
            <a:off x="142740" y="125613"/>
            <a:ext cx="11899005" cy="6584280"/>
          </a:xfrm>
        </p:spPr>
        <p:txBody>
          <a:bodyPr>
            <a:noAutofit/>
          </a:bodyPr>
          <a:lstStyle/>
          <a:p>
            <a:pPr marL="0" indent="0">
              <a:buNone/>
            </a:pPr>
            <a:r>
              <a:rPr lang="en-US" sz="2600" baseline="30000" dirty="0">
                <a:latin typeface="Times New Roman" panose="02020603050405020304" pitchFamily="18" charset="0"/>
                <a:cs typeface="Times New Roman" panose="02020603050405020304" pitchFamily="18" charset="0"/>
              </a:rPr>
              <a:t>25 </a:t>
            </a:r>
            <a:r>
              <a:rPr lang="en-US" sz="2600" dirty="0">
                <a:latin typeface="Times New Roman" panose="02020603050405020304" pitchFamily="18" charset="0"/>
                <a:cs typeface="Times New Roman" panose="02020603050405020304" pitchFamily="18" charset="0"/>
              </a:rPr>
              <a:t>“Then Moses arose and went to </a:t>
            </a:r>
            <a:r>
              <a:rPr lang="en-US" sz="2600" dirty="0" err="1">
                <a:latin typeface="Times New Roman" panose="02020603050405020304" pitchFamily="18" charset="0"/>
                <a:cs typeface="Times New Roman" panose="02020603050405020304" pitchFamily="18" charset="0"/>
              </a:rPr>
              <a:t>Dathan</a:t>
            </a:r>
            <a:r>
              <a:rPr lang="en-US" sz="2600" dirty="0">
                <a:latin typeface="Times New Roman" panose="02020603050405020304" pitchFamily="18" charset="0"/>
                <a:cs typeface="Times New Roman" panose="02020603050405020304" pitchFamily="18" charset="0"/>
              </a:rPr>
              <a:t> and </a:t>
            </a:r>
            <a:r>
              <a:rPr lang="en-US" sz="2600" dirty="0" err="1">
                <a:latin typeface="Times New Roman" panose="02020603050405020304" pitchFamily="18" charset="0"/>
                <a:cs typeface="Times New Roman" panose="02020603050405020304" pitchFamily="18" charset="0"/>
              </a:rPr>
              <a:t>Abiram</a:t>
            </a:r>
            <a:r>
              <a:rPr lang="en-US" sz="2600" dirty="0">
                <a:latin typeface="Times New Roman" panose="02020603050405020304" pitchFamily="18" charset="0"/>
                <a:cs typeface="Times New Roman" panose="02020603050405020304" pitchFamily="18" charset="0"/>
              </a:rPr>
              <a:t>, with the elders of Israel following him, </a:t>
            </a:r>
            <a:r>
              <a:rPr lang="en-US" sz="2600" baseline="30000" dirty="0">
                <a:latin typeface="Times New Roman" panose="02020603050405020304" pitchFamily="18" charset="0"/>
                <a:cs typeface="Times New Roman" panose="02020603050405020304" pitchFamily="18" charset="0"/>
              </a:rPr>
              <a:t>26 </a:t>
            </a:r>
            <a:r>
              <a:rPr lang="en-US" sz="2600" dirty="0">
                <a:latin typeface="Times New Roman" panose="02020603050405020304" pitchFamily="18" charset="0"/>
                <a:cs typeface="Times New Roman" panose="02020603050405020304" pitchFamily="18" charset="0"/>
              </a:rPr>
              <a:t>and he spoke to the congregation, saying, “Depart now from the tents of these wicked men, and touch nothing that belongs to them, or you will be swept away in all their sin.” </a:t>
            </a:r>
            <a:r>
              <a:rPr lang="en-US" sz="2600" baseline="30000" dirty="0">
                <a:latin typeface="Times New Roman" panose="02020603050405020304" pitchFamily="18" charset="0"/>
                <a:cs typeface="Times New Roman" panose="02020603050405020304" pitchFamily="18" charset="0"/>
              </a:rPr>
              <a:t>27 </a:t>
            </a:r>
            <a:r>
              <a:rPr lang="en-US" sz="2600" dirty="0">
                <a:latin typeface="Times New Roman" panose="02020603050405020304" pitchFamily="18" charset="0"/>
                <a:cs typeface="Times New Roman" panose="02020603050405020304" pitchFamily="18" charset="0"/>
              </a:rPr>
              <a:t>So they got back from around the dwellings of </a:t>
            </a:r>
            <a:r>
              <a:rPr lang="en-US" sz="2600" dirty="0" err="1">
                <a:latin typeface="Times New Roman" panose="02020603050405020304" pitchFamily="18" charset="0"/>
                <a:cs typeface="Times New Roman" panose="02020603050405020304" pitchFamily="18" charset="0"/>
              </a:rPr>
              <a:t>Korah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Dathan</a:t>
            </a:r>
            <a:r>
              <a:rPr lang="en-US" sz="2600" dirty="0">
                <a:latin typeface="Times New Roman" panose="02020603050405020304" pitchFamily="18" charset="0"/>
                <a:cs typeface="Times New Roman" panose="02020603050405020304" pitchFamily="18" charset="0"/>
              </a:rPr>
              <a:t> and </a:t>
            </a:r>
            <a:r>
              <a:rPr lang="en-US" sz="2600" dirty="0" err="1">
                <a:latin typeface="Times New Roman" panose="02020603050405020304" pitchFamily="18" charset="0"/>
                <a:cs typeface="Times New Roman" panose="02020603050405020304" pitchFamily="18" charset="0"/>
              </a:rPr>
              <a:t>Abiram</a:t>
            </a:r>
            <a:r>
              <a:rPr lang="en-US" sz="2600" dirty="0">
                <a:latin typeface="Times New Roman" panose="02020603050405020304" pitchFamily="18" charset="0"/>
                <a:cs typeface="Times New Roman" panose="02020603050405020304" pitchFamily="18" charset="0"/>
              </a:rPr>
              <a:t>; and </a:t>
            </a:r>
            <a:r>
              <a:rPr lang="en-US" sz="2600" dirty="0" err="1">
                <a:latin typeface="Times New Roman" panose="02020603050405020304" pitchFamily="18" charset="0"/>
                <a:cs typeface="Times New Roman" panose="02020603050405020304" pitchFamily="18" charset="0"/>
              </a:rPr>
              <a:t>Dathan</a:t>
            </a:r>
            <a:r>
              <a:rPr lang="en-US" sz="2600" dirty="0">
                <a:latin typeface="Times New Roman" panose="02020603050405020304" pitchFamily="18" charset="0"/>
                <a:cs typeface="Times New Roman" panose="02020603050405020304" pitchFamily="18" charset="0"/>
              </a:rPr>
              <a:t> and </a:t>
            </a:r>
            <a:r>
              <a:rPr lang="en-US" sz="2600" dirty="0" err="1">
                <a:latin typeface="Times New Roman" panose="02020603050405020304" pitchFamily="18" charset="0"/>
                <a:cs typeface="Times New Roman" panose="02020603050405020304" pitchFamily="18" charset="0"/>
              </a:rPr>
              <a:t>Abiram</a:t>
            </a:r>
            <a:r>
              <a:rPr lang="en-US" sz="2600" dirty="0">
                <a:latin typeface="Times New Roman" panose="02020603050405020304" pitchFamily="18" charset="0"/>
                <a:cs typeface="Times New Roman" panose="02020603050405020304" pitchFamily="18" charset="0"/>
              </a:rPr>
              <a:t> came out </a:t>
            </a:r>
            <a:r>
              <a:rPr lang="en-US" sz="2600" i="1" dirty="0">
                <a:latin typeface="Times New Roman" panose="02020603050405020304" pitchFamily="18" charset="0"/>
                <a:cs typeface="Times New Roman" panose="02020603050405020304" pitchFamily="18" charset="0"/>
              </a:rPr>
              <a:t>and</a:t>
            </a:r>
            <a:r>
              <a:rPr lang="en-US" sz="2600" dirty="0">
                <a:latin typeface="Times New Roman" panose="02020603050405020304" pitchFamily="18" charset="0"/>
                <a:cs typeface="Times New Roman" panose="02020603050405020304" pitchFamily="18" charset="0"/>
              </a:rPr>
              <a:t> stood at the doorway of their tents, along with their wives and their sons and their little ones. </a:t>
            </a:r>
            <a:r>
              <a:rPr lang="en-US" sz="2600" baseline="30000" dirty="0">
                <a:latin typeface="Times New Roman" panose="02020603050405020304" pitchFamily="18" charset="0"/>
                <a:cs typeface="Times New Roman" panose="02020603050405020304" pitchFamily="18" charset="0"/>
              </a:rPr>
              <a:t>28 </a:t>
            </a:r>
            <a:r>
              <a:rPr lang="en-US" sz="2600" dirty="0">
                <a:latin typeface="Times New Roman" panose="02020603050405020304" pitchFamily="18" charset="0"/>
                <a:cs typeface="Times New Roman" panose="02020603050405020304" pitchFamily="18" charset="0"/>
              </a:rPr>
              <a:t>Moses said, “By this you shall know that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has sent me to do all these deeds; for this is not my doing. </a:t>
            </a:r>
            <a:r>
              <a:rPr lang="en-US" sz="2600" baseline="30000" dirty="0">
                <a:latin typeface="Times New Roman" panose="02020603050405020304" pitchFamily="18" charset="0"/>
                <a:cs typeface="Times New Roman" panose="02020603050405020304" pitchFamily="18" charset="0"/>
              </a:rPr>
              <a:t>29 </a:t>
            </a:r>
            <a:r>
              <a:rPr lang="en-US" sz="2600" dirty="0">
                <a:latin typeface="Times New Roman" panose="02020603050405020304" pitchFamily="18" charset="0"/>
                <a:cs typeface="Times New Roman" panose="02020603050405020304" pitchFamily="18" charset="0"/>
              </a:rPr>
              <a:t>If these men die the death of all men or if they suffer the fate of all men, </a:t>
            </a:r>
            <a:r>
              <a:rPr lang="en-US" sz="2600" i="1" dirty="0">
                <a:latin typeface="Times New Roman" panose="02020603050405020304" pitchFamily="18" charset="0"/>
                <a:cs typeface="Times New Roman" panose="02020603050405020304" pitchFamily="18" charset="0"/>
              </a:rPr>
              <a:t>then</a:t>
            </a:r>
            <a:r>
              <a:rPr lang="en-US" sz="2600" dirty="0">
                <a:latin typeface="Times New Roman" panose="02020603050405020304" pitchFamily="18" charset="0"/>
                <a:cs typeface="Times New Roman" panose="02020603050405020304" pitchFamily="18" charset="0"/>
              </a:rPr>
              <a:t>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has not sent me. </a:t>
            </a:r>
            <a:r>
              <a:rPr lang="en-US" sz="2600" baseline="30000" dirty="0">
                <a:latin typeface="Times New Roman" panose="02020603050405020304" pitchFamily="18" charset="0"/>
                <a:cs typeface="Times New Roman" panose="02020603050405020304" pitchFamily="18" charset="0"/>
              </a:rPr>
              <a:t>30 </a:t>
            </a:r>
            <a:r>
              <a:rPr lang="en-US" sz="2600" dirty="0">
                <a:latin typeface="Times New Roman" panose="02020603050405020304" pitchFamily="18" charset="0"/>
                <a:cs typeface="Times New Roman" panose="02020603050405020304" pitchFamily="18" charset="0"/>
              </a:rPr>
              <a:t>But if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brings about an entirely new thing and the ground opens its mouth and swallows them up with all that is theirs, and they descend alive into </a:t>
            </a:r>
            <a:r>
              <a:rPr lang="en-US" sz="2600" dirty="0" err="1">
                <a:latin typeface="Times New Roman" panose="02020603050405020304" pitchFamily="18" charset="0"/>
                <a:cs typeface="Times New Roman" panose="02020603050405020304" pitchFamily="18" charset="0"/>
              </a:rPr>
              <a:t>Sheol</a:t>
            </a:r>
            <a:r>
              <a:rPr lang="en-US" sz="2600" dirty="0">
                <a:latin typeface="Times New Roman" panose="02020603050405020304" pitchFamily="18" charset="0"/>
                <a:cs typeface="Times New Roman" panose="02020603050405020304" pitchFamily="18" charset="0"/>
              </a:rPr>
              <a:t>, then you will understand that these men have spurned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a:t>
            </a:r>
            <a:r>
              <a:rPr lang="en-US" sz="2600" baseline="30000" dirty="0">
                <a:latin typeface="Times New Roman" panose="02020603050405020304" pitchFamily="18" charset="0"/>
                <a:cs typeface="Times New Roman" panose="02020603050405020304" pitchFamily="18" charset="0"/>
              </a:rPr>
              <a:t>31 </a:t>
            </a:r>
            <a:r>
              <a:rPr lang="en-US" sz="2600" dirty="0">
                <a:latin typeface="Times New Roman" panose="02020603050405020304" pitchFamily="18" charset="0"/>
                <a:cs typeface="Times New Roman" panose="02020603050405020304" pitchFamily="18" charset="0"/>
              </a:rPr>
              <a:t>As he finished speaking all these words, the ground that was under them split open; </a:t>
            </a:r>
            <a:r>
              <a:rPr lang="en-US" sz="2600" baseline="30000" dirty="0">
                <a:latin typeface="Times New Roman" panose="02020603050405020304" pitchFamily="18" charset="0"/>
                <a:cs typeface="Times New Roman" panose="02020603050405020304" pitchFamily="18" charset="0"/>
              </a:rPr>
              <a:t>32 </a:t>
            </a:r>
            <a:r>
              <a:rPr lang="en-US" sz="2600" dirty="0">
                <a:latin typeface="Times New Roman" panose="02020603050405020304" pitchFamily="18" charset="0"/>
                <a:cs typeface="Times New Roman" panose="02020603050405020304" pitchFamily="18" charset="0"/>
              </a:rPr>
              <a:t>and the earth opened its mouth and swallowed them up, and their households, and all the men who belonged to </a:t>
            </a:r>
            <a:r>
              <a:rPr lang="en-US" sz="2600" dirty="0" err="1">
                <a:latin typeface="Times New Roman" panose="02020603050405020304" pitchFamily="18" charset="0"/>
                <a:cs typeface="Times New Roman" panose="02020603050405020304" pitchFamily="18" charset="0"/>
              </a:rPr>
              <a:t>Korah</a:t>
            </a:r>
            <a:r>
              <a:rPr lang="en-US" sz="2600" dirty="0">
                <a:latin typeface="Times New Roman" panose="02020603050405020304" pitchFamily="18" charset="0"/>
                <a:cs typeface="Times New Roman" panose="02020603050405020304" pitchFamily="18" charset="0"/>
              </a:rPr>
              <a:t> with </a:t>
            </a:r>
            <a:r>
              <a:rPr lang="en-US" sz="2600" i="1" dirty="0">
                <a:latin typeface="Times New Roman" panose="02020603050405020304" pitchFamily="18" charset="0"/>
                <a:cs typeface="Times New Roman" panose="02020603050405020304" pitchFamily="18" charset="0"/>
              </a:rPr>
              <a:t>their</a:t>
            </a:r>
            <a:r>
              <a:rPr lang="en-US" sz="2600" dirty="0">
                <a:latin typeface="Times New Roman" panose="02020603050405020304" pitchFamily="18" charset="0"/>
                <a:cs typeface="Times New Roman" panose="02020603050405020304" pitchFamily="18" charset="0"/>
              </a:rPr>
              <a:t> possessions. </a:t>
            </a:r>
            <a:r>
              <a:rPr lang="en-US" sz="2600" baseline="30000" dirty="0">
                <a:latin typeface="Times New Roman" panose="02020603050405020304" pitchFamily="18" charset="0"/>
                <a:cs typeface="Times New Roman" panose="02020603050405020304" pitchFamily="18" charset="0"/>
              </a:rPr>
              <a:t>33 </a:t>
            </a:r>
            <a:r>
              <a:rPr lang="en-US" sz="2600" dirty="0">
                <a:latin typeface="Times New Roman" panose="02020603050405020304" pitchFamily="18" charset="0"/>
                <a:cs typeface="Times New Roman" panose="02020603050405020304" pitchFamily="18" charset="0"/>
              </a:rPr>
              <a:t>So they and all that belonged to them went down alive to </a:t>
            </a:r>
            <a:r>
              <a:rPr lang="en-US" sz="2600" dirty="0" err="1">
                <a:latin typeface="Times New Roman" panose="02020603050405020304" pitchFamily="18" charset="0"/>
                <a:cs typeface="Times New Roman" panose="02020603050405020304" pitchFamily="18" charset="0"/>
              </a:rPr>
              <a:t>Sheol</a:t>
            </a:r>
            <a:r>
              <a:rPr lang="en-US" sz="2600" dirty="0">
                <a:latin typeface="Times New Roman" panose="02020603050405020304" pitchFamily="18" charset="0"/>
                <a:cs typeface="Times New Roman" panose="02020603050405020304" pitchFamily="18" charset="0"/>
              </a:rPr>
              <a:t>; and the earth closed over them, and they perished from the midst of the assembly. </a:t>
            </a:r>
            <a:r>
              <a:rPr lang="en-US" sz="2600" baseline="30000" dirty="0">
                <a:latin typeface="Times New Roman" panose="02020603050405020304" pitchFamily="18" charset="0"/>
                <a:cs typeface="Times New Roman" panose="02020603050405020304" pitchFamily="18" charset="0"/>
              </a:rPr>
              <a:t>34 </a:t>
            </a:r>
            <a:r>
              <a:rPr lang="en-US" sz="2600" dirty="0">
                <a:latin typeface="Times New Roman" panose="02020603050405020304" pitchFamily="18" charset="0"/>
                <a:cs typeface="Times New Roman" panose="02020603050405020304" pitchFamily="18" charset="0"/>
              </a:rPr>
              <a:t>All Israel who </a:t>
            </a:r>
            <a:r>
              <a:rPr lang="en-US" sz="2600" i="1" dirty="0">
                <a:latin typeface="Times New Roman" panose="02020603050405020304" pitchFamily="18" charset="0"/>
                <a:cs typeface="Times New Roman" panose="02020603050405020304" pitchFamily="18" charset="0"/>
              </a:rPr>
              <a:t>were</a:t>
            </a:r>
            <a:r>
              <a:rPr lang="en-US" sz="2600" dirty="0">
                <a:latin typeface="Times New Roman" panose="02020603050405020304" pitchFamily="18" charset="0"/>
                <a:cs typeface="Times New Roman" panose="02020603050405020304" pitchFamily="18" charset="0"/>
              </a:rPr>
              <a:t> around them fled at their outcry, for they said, “The earth may swallow us up!” </a:t>
            </a:r>
            <a:r>
              <a:rPr lang="en-US" sz="2600" baseline="30000" dirty="0">
                <a:latin typeface="Times New Roman" panose="02020603050405020304" pitchFamily="18" charset="0"/>
                <a:cs typeface="Times New Roman" panose="02020603050405020304" pitchFamily="18" charset="0"/>
              </a:rPr>
              <a:t>35 </a:t>
            </a:r>
            <a:r>
              <a:rPr lang="en-US" sz="2600" dirty="0">
                <a:latin typeface="Times New Roman" panose="02020603050405020304" pitchFamily="18" charset="0"/>
                <a:cs typeface="Times New Roman" panose="02020603050405020304" pitchFamily="18" charset="0"/>
              </a:rPr>
              <a:t>Fire also came forth from the </a:t>
            </a:r>
            <a:r>
              <a:rPr lang="en-US" sz="2600" cap="small" dirty="0">
                <a:latin typeface="Times New Roman" panose="02020603050405020304" pitchFamily="18" charset="0"/>
                <a:cs typeface="Times New Roman" panose="02020603050405020304" pitchFamily="18" charset="0"/>
              </a:rPr>
              <a:t>Lord</a:t>
            </a:r>
            <a:r>
              <a:rPr lang="en-US" sz="2600" dirty="0">
                <a:latin typeface="Times New Roman" panose="02020603050405020304" pitchFamily="18" charset="0"/>
                <a:cs typeface="Times New Roman" panose="02020603050405020304" pitchFamily="18" charset="0"/>
              </a:rPr>
              <a:t> and consumed the two hundred and fifty men who were offering the incense.” Numbers 16:25-35.</a:t>
            </a:r>
          </a:p>
          <a:p>
            <a:pPr marL="0" indent="0">
              <a:buNone/>
            </a:pPr>
            <a:endParaRPr lang="en-DE"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603371"/>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4FBF3EF-024C-4797-81CF-3ED4715AE6F9}"/>
              </a:ext>
            </a:extLst>
          </p:cNvPr>
          <p:cNvSpPr>
            <a:spLocks noGrp="1"/>
          </p:cNvSpPr>
          <p:nvPr>
            <p:ph idx="1"/>
          </p:nvPr>
        </p:nvSpPr>
        <p:spPr>
          <a:xfrm>
            <a:off x="142740" y="370314"/>
            <a:ext cx="11899005" cy="6223669"/>
          </a:xfrm>
        </p:spPr>
        <p:txBody>
          <a:bodyPr>
            <a:noAutofit/>
          </a:bodyPr>
          <a:lstStyle/>
          <a:p>
            <a:pPr marL="0" indent="0">
              <a:buNone/>
            </a:pPr>
            <a:r>
              <a:rPr lang="en-US" sz="3200" b="1" baseline="30000" dirty="0">
                <a:latin typeface="Times New Roman" panose="02020603050405020304" pitchFamily="18" charset="0"/>
                <a:cs typeface="Times New Roman" panose="02020603050405020304" pitchFamily="18" charset="0"/>
              </a:rPr>
              <a:t>18 </a:t>
            </a:r>
            <a:r>
              <a:rPr lang="en-US" sz="3200" dirty="0">
                <a:latin typeface="Times New Roman" panose="02020603050405020304" pitchFamily="18" charset="0"/>
                <a:cs typeface="Times New Roman" panose="02020603050405020304" pitchFamily="18" charset="0"/>
              </a:rPr>
              <a:t>“For you have not come to </a:t>
            </a:r>
            <a:r>
              <a:rPr lang="en-US" sz="3200" i="1" dirty="0">
                <a:latin typeface="Times New Roman" panose="02020603050405020304" pitchFamily="18" charset="0"/>
                <a:cs typeface="Times New Roman" panose="02020603050405020304" pitchFamily="18" charset="0"/>
              </a:rPr>
              <a:t>a mountain</a:t>
            </a:r>
            <a:r>
              <a:rPr lang="en-US" sz="3200" dirty="0">
                <a:latin typeface="Times New Roman" panose="02020603050405020304" pitchFamily="18" charset="0"/>
                <a:cs typeface="Times New Roman" panose="02020603050405020304" pitchFamily="18" charset="0"/>
              </a:rPr>
              <a:t> that can be touched and to a blazing fire, and to darkness and gloom and whirlwind, </a:t>
            </a:r>
            <a:r>
              <a:rPr lang="en-US" sz="3200" b="1" baseline="30000" dirty="0">
                <a:latin typeface="Times New Roman" panose="02020603050405020304" pitchFamily="18" charset="0"/>
                <a:cs typeface="Times New Roman" panose="02020603050405020304" pitchFamily="18" charset="0"/>
              </a:rPr>
              <a:t>19 </a:t>
            </a:r>
            <a:r>
              <a:rPr lang="en-US" sz="3200" dirty="0">
                <a:latin typeface="Times New Roman" panose="02020603050405020304" pitchFamily="18" charset="0"/>
                <a:cs typeface="Times New Roman" panose="02020603050405020304" pitchFamily="18" charset="0"/>
              </a:rPr>
              <a:t>and to the blast of a trumpet and the sound of words which </a:t>
            </a:r>
            <a:r>
              <a:rPr lang="en-US" sz="3200" i="1" dirty="0">
                <a:latin typeface="Times New Roman" panose="02020603050405020304" pitchFamily="18" charset="0"/>
                <a:cs typeface="Times New Roman" panose="02020603050405020304" pitchFamily="18" charset="0"/>
              </a:rPr>
              <a:t>sound was such that </a:t>
            </a:r>
            <a:r>
              <a:rPr lang="en-US" sz="3200" dirty="0">
                <a:latin typeface="Times New Roman" panose="02020603050405020304" pitchFamily="18" charset="0"/>
                <a:cs typeface="Times New Roman" panose="02020603050405020304" pitchFamily="18" charset="0"/>
              </a:rPr>
              <a:t>those who heard begged that no further word be spoken to them. </a:t>
            </a:r>
            <a:r>
              <a:rPr lang="en-US" sz="3200" b="1" baseline="30000" dirty="0">
                <a:latin typeface="Times New Roman" panose="02020603050405020304" pitchFamily="18" charset="0"/>
                <a:cs typeface="Times New Roman" panose="02020603050405020304" pitchFamily="18" charset="0"/>
              </a:rPr>
              <a:t>20 </a:t>
            </a:r>
            <a:r>
              <a:rPr lang="en-US" sz="3200" dirty="0">
                <a:latin typeface="Times New Roman" panose="02020603050405020304" pitchFamily="18" charset="0"/>
                <a:cs typeface="Times New Roman" panose="02020603050405020304" pitchFamily="18" charset="0"/>
              </a:rPr>
              <a:t>For they could not bear the command, “</a:t>
            </a:r>
            <a:r>
              <a:rPr lang="en-US" sz="3200" cap="small" dirty="0">
                <a:latin typeface="Times New Roman" panose="02020603050405020304" pitchFamily="18" charset="0"/>
                <a:cs typeface="Times New Roman" panose="02020603050405020304" pitchFamily="18" charset="0"/>
              </a:rPr>
              <a:t>If even a beast touches the mountain, it will be stoned</a:t>
            </a:r>
            <a:r>
              <a:rPr lang="en-US" sz="3200" dirty="0">
                <a:latin typeface="Times New Roman" panose="02020603050405020304" pitchFamily="18" charset="0"/>
                <a:cs typeface="Times New Roman" panose="02020603050405020304" pitchFamily="18" charset="0"/>
              </a:rPr>
              <a:t>.” </a:t>
            </a:r>
            <a:r>
              <a:rPr lang="en-US" sz="3200" b="1" baseline="30000" dirty="0">
                <a:latin typeface="Times New Roman" panose="02020603050405020304" pitchFamily="18" charset="0"/>
                <a:cs typeface="Times New Roman" panose="02020603050405020304" pitchFamily="18" charset="0"/>
              </a:rPr>
              <a:t>21 </a:t>
            </a:r>
            <a:r>
              <a:rPr lang="en-US" sz="3200" dirty="0">
                <a:latin typeface="Times New Roman" panose="02020603050405020304" pitchFamily="18" charset="0"/>
                <a:cs typeface="Times New Roman" panose="02020603050405020304" pitchFamily="18" charset="0"/>
              </a:rPr>
              <a:t>And so terrible was the sight, </a:t>
            </a:r>
            <a:r>
              <a:rPr lang="en-US" sz="3200" i="1" dirty="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Moses said, “I </a:t>
            </a:r>
            <a:r>
              <a:rPr lang="en-US" sz="3200" cap="small" dirty="0">
                <a:latin typeface="Times New Roman" panose="02020603050405020304" pitchFamily="18" charset="0"/>
                <a:cs typeface="Times New Roman" panose="02020603050405020304" pitchFamily="18" charset="0"/>
              </a:rPr>
              <a:t>am full of fear</a:t>
            </a:r>
            <a:r>
              <a:rPr lang="en-US" sz="3200" dirty="0">
                <a:latin typeface="Times New Roman" panose="02020603050405020304" pitchFamily="18" charset="0"/>
                <a:cs typeface="Times New Roman" panose="02020603050405020304" pitchFamily="18" charset="0"/>
              </a:rPr>
              <a:t> and trembling.” </a:t>
            </a:r>
            <a:r>
              <a:rPr lang="en-US" sz="3200" b="1" baseline="30000" dirty="0">
                <a:latin typeface="Times New Roman" panose="02020603050405020304" pitchFamily="18" charset="0"/>
                <a:cs typeface="Times New Roman" panose="02020603050405020304" pitchFamily="18" charset="0"/>
              </a:rPr>
              <a:t>22 </a:t>
            </a:r>
            <a:r>
              <a:rPr lang="en-US" sz="3200" dirty="0">
                <a:latin typeface="Times New Roman" panose="02020603050405020304" pitchFamily="18" charset="0"/>
                <a:cs typeface="Times New Roman" panose="02020603050405020304" pitchFamily="18" charset="0"/>
              </a:rPr>
              <a:t>But you have come to Mount Zion and to the city of the living God, the heavenly Jerusalem, and to myriads of angels, </a:t>
            </a:r>
            <a:r>
              <a:rPr lang="en-US" sz="3200" b="1" baseline="30000" dirty="0">
                <a:latin typeface="Times New Roman" panose="02020603050405020304" pitchFamily="18" charset="0"/>
                <a:cs typeface="Times New Roman" panose="02020603050405020304" pitchFamily="18" charset="0"/>
              </a:rPr>
              <a:t>23 </a:t>
            </a:r>
            <a:r>
              <a:rPr lang="en-US" sz="3200" dirty="0">
                <a:latin typeface="Times New Roman" panose="02020603050405020304" pitchFamily="18" charset="0"/>
                <a:cs typeface="Times New Roman" panose="02020603050405020304" pitchFamily="18" charset="0"/>
              </a:rPr>
              <a:t>to the general assembly and church of the firstborn who are enrolled in heaven, and to God, the Judge of all, and to the spirits of </a:t>
            </a:r>
            <a:r>
              <a:rPr lang="en-US" sz="3200" i="1" dirty="0">
                <a:latin typeface="Times New Roman" panose="02020603050405020304" pitchFamily="18" charset="0"/>
                <a:cs typeface="Times New Roman" panose="02020603050405020304" pitchFamily="18" charset="0"/>
              </a:rPr>
              <a:t>the</a:t>
            </a:r>
            <a:r>
              <a:rPr lang="en-US" sz="3200" dirty="0">
                <a:latin typeface="Times New Roman" panose="02020603050405020304" pitchFamily="18" charset="0"/>
                <a:cs typeface="Times New Roman" panose="02020603050405020304" pitchFamily="18" charset="0"/>
              </a:rPr>
              <a:t> righteous made perfect, </a:t>
            </a:r>
            <a:r>
              <a:rPr lang="en-US" sz="3200" b="1" baseline="30000" dirty="0">
                <a:latin typeface="Times New Roman" panose="02020603050405020304" pitchFamily="18" charset="0"/>
                <a:cs typeface="Times New Roman" panose="02020603050405020304" pitchFamily="18" charset="0"/>
              </a:rPr>
              <a:t>24 </a:t>
            </a:r>
            <a:r>
              <a:rPr lang="en-US" sz="3200" dirty="0">
                <a:latin typeface="Times New Roman" panose="02020603050405020304" pitchFamily="18" charset="0"/>
                <a:cs typeface="Times New Roman" panose="02020603050405020304" pitchFamily="18" charset="0"/>
              </a:rPr>
              <a:t>and to Jesus, the mediator of a new covenant, and to the sprinkled blood, which speaks better than </a:t>
            </a:r>
            <a:r>
              <a:rPr lang="en-US" sz="3200" i="1" dirty="0">
                <a:latin typeface="Times New Roman" panose="02020603050405020304" pitchFamily="18" charset="0"/>
                <a:cs typeface="Times New Roman" panose="02020603050405020304" pitchFamily="18" charset="0"/>
              </a:rPr>
              <a:t>the blood</a:t>
            </a:r>
            <a:r>
              <a:rPr lang="en-US" sz="3200" dirty="0">
                <a:latin typeface="Times New Roman" panose="02020603050405020304" pitchFamily="18" charset="0"/>
                <a:cs typeface="Times New Roman" panose="02020603050405020304" pitchFamily="18" charset="0"/>
              </a:rPr>
              <a:t> of Abel.” </a:t>
            </a:r>
            <a:r>
              <a:rPr lang="en-US" dirty="0">
                <a:latin typeface="Times New Roman" panose="02020603050405020304" pitchFamily="18" charset="0"/>
                <a:cs typeface="Times New Roman" panose="02020603050405020304" pitchFamily="18" charset="0"/>
              </a:rPr>
              <a:t>Hebrews 12:18-24.</a:t>
            </a:r>
            <a:endParaRPr lang="en-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3130325"/>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Verse 3:</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42397" y="2558895"/>
            <a:ext cx="7487728" cy="4325861"/>
          </a:xfrm>
        </p:spPr>
        <p:txBody>
          <a:bodyPr>
            <a:noAutofit/>
          </a:bodyPr>
          <a:lstStyle/>
          <a:p>
            <a:pPr marL="0" indent="0">
              <a:buNone/>
            </a:pPr>
            <a:r>
              <a:rPr lang="en-US" sz="4400" dirty="0">
                <a:latin typeface="Times New Roman" panose="02020603050405020304" pitchFamily="18" charset="0"/>
                <a:cs typeface="Times New Roman" panose="02020603050405020304" pitchFamily="18" charset="0"/>
              </a:rPr>
              <a:t>“P</a:t>
            </a:r>
            <a:r>
              <a:rPr lang="en-DE" sz="4400" dirty="0">
                <a:latin typeface="Times New Roman" panose="02020603050405020304" pitchFamily="18" charset="0"/>
                <a:cs typeface="Times New Roman" panose="02020603050405020304" pitchFamily="18" charset="0"/>
              </a:rPr>
              <a:t>raying at the same time for us as well, that God will open up to us a door for the word, so that we may speak forth the mystery of Christ, for which I have also been imprisoned;</a:t>
            </a:r>
            <a:r>
              <a:rPr lang="en-US" sz="4400" dirty="0">
                <a:latin typeface="Times New Roman" panose="02020603050405020304" pitchFamily="18" charset="0"/>
                <a:cs typeface="Times New Roman" panose="02020603050405020304" pitchFamily="18" charset="0"/>
              </a:rPr>
              <a:t>”</a:t>
            </a:r>
            <a:endParaRPr lang="en-DE" sz="44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431686697"/>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descr="Southwest Asia Minor (present-day Turkey)">
            <a:extLst>
              <a:ext uri="{FF2B5EF4-FFF2-40B4-BE49-F238E27FC236}">
                <a16:creationId xmlns:a16="http://schemas.microsoft.com/office/drawing/2014/main" id="{890C6103-E88F-40F6-99F5-338B76196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803" y="146072"/>
            <a:ext cx="8488393" cy="6565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0199"/>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84A9-6D11-4F0D-881E-7A9850CE0E54}"/>
              </a:ext>
            </a:extLst>
          </p:cNvPr>
          <p:cNvSpPr>
            <a:spLocks noGrp="1"/>
          </p:cNvSpPr>
          <p:nvPr>
            <p:ph type="title"/>
          </p:nvPr>
        </p:nvSpPr>
        <p:spPr>
          <a:xfrm>
            <a:off x="655320" y="365125"/>
            <a:ext cx="5120114" cy="1692794"/>
          </a:xfrm>
        </p:spPr>
        <p:txBody>
          <a:bodyPr>
            <a:normAutofit/>
          </a:bodyPr>
          <a:lstStyle/>
          <a:p>
            <a:pPr algn="ctr"/>
            <a:r>
              <a:rPr lang="en-US" dirty="0">
                <a:latin typeface="Times New Roman" panose="02020603050405020304" pitchFamily="18" charset="0"/>
                <a:cs typeface="Times New Roman" panose="02020603050405020304" pitchFamily="18" charset="0"/>
              </a:rPr>
              <a:t>Verse 4:</a:t>
            </a:r>
            <a:endParaRPr lang="en-DE" dirty="0">
              <a:latin typeface="Times New Roman" panose="02020603050405020304" pitchFamily="18" charset="0"/>
              <a:cs typeface="Times New Roman" panose="02020603050405020304" pitchFamily="18" charset="0"/>
            </a:endParaRPr>
          </a:p>
        </p:txBody>
      </p:sp>
      <p:cxnSp>
        <p:nvCxnSpPr>
          <p:cNvPr id="16"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4D6E52-53D9-45E5-80F7-B52A72C4F709}"/>
              </a:ext>
            </a:extLst>
          </p:cNvPr>
          <p:cNvSpPr>
            <a:spLocks noGrp="1"/>
          </p:cNvSpPr>
          <p:nvPr>
            <p:ph idx="1"/>
          </p:nvPr>
        </p:nvSpPr>
        <p:spPr>
          <a:xfrm>
            <a:off x="116639" y="2575042"/>
            <a:ext cx="7487728" cy="4325861"/>
          </a:xfrm>
        </p:spPr>
        <p:txBody>
          <a:bodyPr>
            <a:noAutofit/>
          </a:bodyPr>
          <a:lstStyle/>
          <a:p>
            <a:pPr marL="0" indent="0">
              <a:buNone/>
            </a:pPr>
            <a:r>
              <a:rPr lang="en-US" sz="4800" dirty="0">
                <a:latin typeface="Times New Roman" panose="02020603050405020304" pitchFamily="18" charset="0"/>
                <a:cs typeface="Times New Roman" panose="02020603050405020304" pitchFamily="18" charset="0"/>
              </a:rPr>
              <a:t>“T</a:t>
            </a:r>
            <a:r>
              <a:rPr lang="en-DE" sz="4800" dirty="0">
                <a:latin typeface="Times New Roman" panose="02020603050405020304" pitchFamily="18" charset="0"/>
                <a:cs typeface="Times New Roman" panose="02020603050405020304" pitchFamily="18" charset="0"/>
              </a:rPr>
              <a:t>hat I may make it clear in the way I ought to speak.</a:t>
            </a:r>
            <a:r>
              <a:rPr lang="en-US" sz="4800" dirty="0">
                <a:latin typeface="Times New Roman" panose="02020603050405020304" pitchFamily="18" charset="0"/>
                <a:cs typeface="Times New Roman" panose="02020603050405020304" pitchFamily="18" charset="0"/>
              </a:rPr>
              <a:t>”</a:t>
            </a:r>
            <a:endParaRPr lang="en-DE" sz="4800" dirty="0"/>
          </a:p>
        </p:txBody>
      </p:sp>
      <p:pic>
        <p:nvPicPr>
          <p:cNvPr id="7" name="Picture 6" descr="A house that has a sign on the side of a building&#10;&#10;Description automatically generated">
            <a:extLst>
              <a:ext uri="{FF2B5EF4-FFF2-40B4-BE49-F238E27FC236}">
                <a16:creationId xmlns:a16="http://schemas.microsoft.com/office/drawing/2014/main" id="{FD14F887-58E5-425C-8FC4-84249E43E9EA}"/>
              </a:ext>
            </a:extLst>
          </p:cNvPr>
          <p:cNvPicPr>
            <a:picLocks noChangeAspect="1"/>
          </p:cNvPicPr>
          <p:nvPr/>
        </p:nvPicPr>
        <p:blipFill rotWithShape="1">
          <a:blip r:embed="rId2">
            <a:extLst>
              <a:ext uri="{28A0092B-C50C-407E-A947-70E740481C1C}">
                <a14:useLocalDpi xmlns:a14="http://schemas.microsoft.com/office/drawing/2010/main" val="0"/>
              </a:ext>
            </a:extLst>
          </a:blip>
          <a:srcRect l="1329" r="6615"/>
          <a:stretch/>
        </p:blipFill>
        <p:spPr>
          <a:xfrm>
            <a:off x="7280693" y="10"/>
            <a:ext cx="4911305"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409337995"/>
      </p:ext>
    </p:extLst>
  </p:cSld>
  <p:clrMapOvr>
    <a:masterClrMapping/>
  </p:clrMapOvr>
  <p:transition spd="slow">
    <p:fade thruBlk="1"/>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146</Words>
  <Application>Microsoft Office PowerPoint</Application>
  <PresentationFormat>Widescreen</PresentationFormat>
  <Paragraphs>25</Paragraphs>
  <Slides>15</Slides>
  <Notes>0</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Office Theme</vt:lpstr>
      <vt:lpstr>Slide</vt:lpstr>
      <vt:lpstr>PowerPoint Presentation</vt:lpstr>
      <vt:lpstr>Colossians 4:2-6</vt:lpstr>
      <vt:lpstr>Verse 2:</vt:lpstr>
      <vt:lpstr>PowerPoint Presentation</vt:lpstr>
      <vt:lpstr>PowerPoint Presentation</vt:lpstr>
      <vt:lpstr>PowerPoint Presentation</vt:lpstr>
      <vt:lpstr>Verse 3:</vt:lpstr>
      <vt:lpstr>PowerPoint Presentation</vt:lpstr>
      <vt:lpstr>Verse 4:</vt:lpstr>
      <vt:lpstr>Verse 5:</vt:lpstr>
      <vt:lpstr>Verse 6:</vt:lpstr>
      <vt:lpstr>2 Corinthians 6:14-16a</vt:lpstr>
      <vt:lpstr>John 15:18-20</vt:lpstr>
      <vt:lpstr>Proverbs 26:4&amp;5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4:2-6</dc:title>
  <dc:creator>Joseph Pittano</dc:creator>
  <cp:lastModifiedBy>Joseph Pittano</cp:lastModifiedBy>
  <cp:revision>18</cp:revision>
  <dcterms:created xsi:type="dcterms:W3CDTF">2019-08-08T20:46:15Z</dcterms:created>
  <dcterms:modified xsi:type="dcterms:W3CDTF">2019-08-10T20:38:55Z</dcterms:modified>
</cp:coreProperties>
</file>