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60" r:id="rId3"/>
    <p:sldId id="262" r:id="rId4"/>
    <p:sldId id="261"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6E6C8-46BC-4E4A-810C-FEECF7E4D59C}" type="datetimeFigureOut">
              <a:rPr lang="en-US" smtClean="0"/>
              <a:t>12/30/2013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083706-B5A3-44BE-B09A-9A20D747D1D3}" type="slidenum">
              <a:rPr lang="en-US" smtClean="0"/>
              <a:t>‹#›</a:t>
            </a:fld>
            <a:endParaRPr lang="en-US"/>
          </a:p>
        </p:txBody>
      </p:sp>
    </p:spTree>
    <p:extLst>
      <p:ext uri="{BB962C8B-B14F-4D97-AF65-F5344CB8AC3E}">
        <p14:creationId xmlns:p14="http://schemas.microsoft.com/office/powerpoint/2010/main" val="2997780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CBA49625-266D-4705-8E44-2A56A98628B2}" type="datetime1">
              <a:rPr lang="en-US" smtClean="0"/>
              <a:t>12/30/2013</a:t>
            </a:fld>
            <a:endParaRPr lang="en-US" dirty="0"/>
          </a:p>
        </p:txBody>
      </p:sp>
      <p:sp>
        <p:nvSpPr>
          <p:cNvPr id="2" name="Footer Placeholder 1"/>
          <p:cNvSpPr>
            <a:spLocks noGrp="1"/>
          </p:cNvSpPr>
          <p:nvPr>
            <p:ph type="ftr" sz="quarter" idx="11"/>
          </p:nvPr>
        </p:nvSpPr>
        <p:spPr/>
        <p:txBody>
          <a:bodyPr/>
          <a:lstStyle/>
          <a:p>
            <a:r>
              <a:rPr lang="en-US" dirty="0" smtClean="0"/>
              <a:t>Biblecia.com. Colossians Bible Study Notes. FBCH 2013-2014. Joseph Pittano</a:t>
            </a:r>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D2E97BD6-3CFD-41F1-B716-B127D72507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4A46C9D6-9FF8-4372-B9D8-08C8CEBE5BFF}" type="datetime1">
              <a:rPr lang="en-US" smtClean="0"/>
              <a:t>12/30/2013</a:t>
            </a:fld>
            <a:endParaRPr lang="en-US"/>
          </a:p>
        </p:txBody>
      </p:sp>
      <p:sp>
        <p:nvSpPr>
          <p:cNvPr id="5" name="Footer Placeholder 4"/>
          <p:cNvSpPr>
            <a:spLocks noGrp="1"/>
          </p:cNvSpPr>
          <p:nvPr>
            <p:ph type="ftr" sz="quarter" idx="11"/>
          </p:nvPr>
        </p:nvSpPr>
        <p:spPr/>
        <p:txBody>
          <a:bodyPr/>
          <a:lstStyle/>
          <a:p>
            <a:r>
              <a:rPr lang="en-US" smtClean="0"/>
              <a:t>Biblecia.com. Colossians Bible Study Notes. FBCH 2013-2014. Joseph Pittano</a:t>
            </a:r>
            <a:endParaRPr lang="en-US"/>
          </a:p>
        </p:txBody>
      </p:sp>
      <p:sp>
        <p:nvSpPr>
          <p:cNvPr id="6" name="Slide Number Placeholder 5"/>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8548CE46-3D19-4D6E-B5CE-3D357874E9BD}" type="datetime1">
              <a:rPr lang="en-US" smtClean="0"/>
              <a:t>12/30/2013</a:t>
            </a:fld>
            <a:endParaRPr lang="en-US"/>
          </a:p>
        </p:txBody>
      </p:sp>
      <p:sp>
        <p:nvSpPr>
          <p:cNvPr id="5" name="Footer Placeholder 4"/>
          <p:cNvSpPr>
            <a:spLocks noGrp="1"/>
          </p:cNvSpPr>
          <p:nvPr>
            <p:ph type="ftr" sz="quarter" idx="11"/>
          </p:nvPr>
        </p:nvSpPr>
        <p:spPr/>
        <p:txBody>
          <a:bodyPr/>
          <a:lstStyle/>
          <a:p>
            <a:r>
              <a:rPr lang="en-US" smtClean="0"/>
              <a:t>Biblecia.com. Colossians Bible Study Notes. FBCH 2013-2014. Joseph Pittano</a:t>
            </a:r>
            <a:endParaRPr lang="en-US"/>
          </a:p>
        </p:txBody>
      </p:sp>
      <p:sp>
        <p:nvSpPr>
          <p:cNvPr id="6" name="Slide Number Placeholder 5"/>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ACB0A5F3-CB11-424B-98D1-852E22F536F6}" type="datetime1">
              <a:rPr lang="en-US" smtClean="0"/>
              <a:t>12/30/2013</a:t>
            </a:fld>
            <a:endParaRPr lang="en-US"/>
          </a:p>
        </p:txBody>
      </p:sp>
      <p:sp>
        <p:nvSpPr>
          <p:cNvPr id="19" name="Footer Placeholder 18"/>
          <p:cNvSpPr>
            <a:spLocks noGrp="1"/>
          </p:cNvSpPr>
          <p:nvPr>
            <p:ph type="ftr" sz="quarter" idx="11"/>
          </p:nvPr>
        </p:nvSpPr>
        <p:spPr>
          <a:xfrm>
            <a:off x="3581400" y="76200"/>
            <a:ext cx="2895600" cy="288925"/>
          </a:xfrm>
        </p:spPr>
        <p:txBody>
          <a:bodyPr/>
          <a:lstStyle/>
          <a:p>
            <a:r>
              <a:rPr lang="en-US" smtClean="0"/>
              <a:t>Biblecia.com. Colossians Bible Study Notes. FBCH 2013-2014. Joseph Pittano</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2E97BD6-3CFD-41F1-B716-B127D72507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BB890E2B-065C-47FA-A928-D205ED59E8C7}" type="datetime1">
              <a:rPr lang="en-US" smtClean="0"/>
              <a:t>12/30/2013</a:t>
            </a:fld>
            <a:endParaRPr lang="en-US"/>
          </a:p>
        </p:txBody>
      </p:sp>
      <p:sp>
        <p:nvSpPr>
          <p:cNvPr id="11" name="Footer Placeholder 10"/>
          <p:cNvSpPr>
            <a:spLocks noGrp="1"/>
          </p:cNvSpPr>
          <p:nvPr>
            <p:ph type="ftr" sz="quarter" idx="11"/>
          </p:nvPr>
        </p:nvSpPr>
        <p:spPr/>
        <p:txBody>
          <a:bodyPr/>
          <a:lstStyle/>
          <a:p>
            <a:r>
              <a:rPr lang="en-US" smtClean="0"/>
              <a:t>Biblecia.com. Colossians Bible Study Notes. FBCH 2013-2014. Joseph Pittano</a:t>
            </a:r>
            <a:endParaRPr lang="en-US"/>
          </a:p>
        </p:txBody>
      </p:sp>
      <p:sp>
        <p:nvSpPr>
          <p:cNvPr id="16" name="Slide Number Placeholder 15"/>
          <p:cNvSpPr>
            <a:spLocks noGrp="1"/>
          </p:cNvSpPr>
          <p:nvPr>
            <p:ph type="sldNum" sz="quarter" idx="12"/>
          </p:nvPr>
        </p:nvSpPr>
        <p:spPr/>
        <p:txBody>
          <a:bodyPr/>
          <a:lstStyle/>
          <a:p>
            <a:fld id="{D2E97BD6-3CFD-41F1-B716-B127D7250771}"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A43386CA-52A4-4DF5-B785-99B7F3FAAB57}" type="datetime1">
              <a:rPr lang="en-US" smtClean="0"/>
              <a:t>12/30/2013</a:t>
            </a:fld>
            <a:endParaRPr lang="en-US"/>
          </a:p>
        </p:txBody>
      </p:sp>
      <p:sp>
        <p:nvSpPr>
          <p:cNvPr id="10" name="Footer Placeholder 9"/>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1" name="Slide Number Placeholder 30"/>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E88AF2FE-4491-44E5-9BCE-E8370ECE3C70}" type="datetime1">
              <a:rPr lang="en-US" smtClean="0"/>
              <a:t>12/30/2013</a:t>
            </a:fld>
            <a:endParaRPr lang="en-US"/>
          </a:p>
        </p:txBody>
      </p:sp>
      <p:sp>
        <p:nvSpPr>
          <p:cNvPr id="6" name="Footer Placeholder 5"/>
          <p:cNvSpPr>
            <a:spLocks noGrp="1"/>
          </p:cNvSpPr>
          <p:nvPr>
            <p:ph type="ftr" sz="quarter" idx="11"/>
          </p:nvPr>
        </p:nvSpPr>
        <p:spPr/>
        <p:txBody>
          <a:bodyPr/>
          <a:lstStyle/>
          <a:p>
            <a:r>
              <a:rPr lang="en-US" smtClean="0"/>
              <a:t>Biblecia.com. Colossians Bible Study Notes. FBCH 2013-2014. Joseph Pittano</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2E97BD6-3CFD-41F1-B716-B127D7250771}"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21" name="Footer Placeholder 20"/>
          <p:cNvSpPr>
            <a:spLocks noGrp="1"/>
          </p:cNvSpPr>
          <p:nvPr>
            <p:ph type="ftr" sz="quarter" idx="11"/>
          </p:nvPr>
        </p:nvSpPr>
        <p:spPr>
          <a:xfrm>
            <a:off x="0" y="6553835"/>
            <a:ext cx="9144000" cy="288925"/>
          </a:xfrm>
        </p:spPr>
        <p:txBody>
          <a:bodyPr/>
          <a:lstStyle>
            <a:lvl1pPr algn="ctr">
              <a:defRPr/>
            </a:lvl1pPr>
          </a:lstStyle>
          <a:p>
            <a:r>
              <a:rPr lang="en-US" smtClean="0"/>
              <a:t>Biblecia.com. Colossians Bible Study Notes. FBCH 2013-2014. Joseph Pittano</a:t>
            </a:r>
            <a:endParaRPr lang="en-US" dirty="0"/>
          </a:p>
        </p:txBody>
      </p:sp>
      <p:sp>
        <p:nvSpPr>
          <p:cNvPr id="6" name="Slide Number Placeholder 5"/>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38C4F26E-5428-4112-BB21-7FE75DA6CE71}" type="datetime1">
              <a:rPr lang="en-US" smtClean="0"/>
              <a:t>12/30/2013</a:t>
            </a:fld>
            <a:endParaRPr lang="en-US"/>
          </a:p>
        </p:txBody>
      </p:sp>
      <p:sp>
        <p:nvSpPr>
          <p:cNvPr id="24" name="Footer Placeholder 23"/>
          <p:cNvSpPr>
            <a:spLocks noGrp="1"/>
          </p:cNvSpPr>
          <p:nvPr>
            <p:ph type="ftr" sz="quarter" idx="11"/>
          </p:nvPr>
        </p:nvSpPr>
        <p:spPr/>
        <p:txBody>
          <a:bodyPr/>
          <a:lstStyle/>
          <a:p>
            <a:r>
              <a:rPr lang="en-US" smtClean="0"/>
              <a:t>Biblecia.com. Colossians Bible Study Notes. FBCH 2013-2014. Joseph Pittano</a:t>
            </a:r>
            <a:endParaRPr lang="en-US"/>
          </a:p>
        </p:txBody>
      </p:sp>
      <p:sp>
        <p:nvSpPr>
          <p:cNvPr id="7" name="Slide Number Placeholder 6"/>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A5F1242D-77D1-4DDD-9385-883312564493}" type="datetime1">
              <a:rPr lang="en-US" smtClean="0"/>
              <a:t>12/30/2013</a:t>
            </a:fld>
            <a:endParaRPr lang="en-US"/>
          </a:p>
        </p:txBody>
      </p:sp>
      <p:sp>
        <p:nvSpPr>
          <p:cNvPr id="29" name="Footer Placeholder 28"/>
          <p:cNvSpPr>
            <a:spLocks noGrp="1"/>
          </p:cNvSpPr>
          <p:nvPr>
            <p:ph type="ftr" sz="quarter" idx="11"/>
          </p:nvPr>
        </p:nvSpPr>
        <p:spPr/>
        <p:txBody>
          <a:bodyPr/>
          <a:lstStyle/>
          <a:p>
            <a:r>
              <a:rPr lang="en-US" smtClean="0"/>
              <a:t>Biblecia.com. Colossians Bible Study Notes. FBCH 2013-2014. Joseph Pittano</a:t>
            </a:r>
            <a:endParaRPr lang="en-US"/>
          </a:p>
        </p:txBody>
      </p:sp>
      <p:sp>
        <p:nvSpPr>
          <p:cNvPr id="7" name="Slide Number Placeholder 6"/>
          <p:cNvSpPr>
            <a:spLocks noGrp="1"/>
          </p:cNvSpPr>
          <p:nvPr>
            <p:ph type="sldNum" sz="quarter" idx="12"/>
          </p:nvPr>
        </p:nvSpPr>
        <p:spPr/>
        <p:txBody>
          <a:bodyPr/>
          <a:lstStyle/>
          <a:p>
            <a:fld id="{D2E97BD6-3CFD-41F1-B716-B127D72507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FAC1A0A8-13E2-4204-A83E-6C3916A68081}" type="datetime1">
              <a:rPr lang="en-US" smtClean="0"/>
              <a:t>12/30/2013</a:t>
            </a:fld>
            <a:endParaRPr lang="en-US"/>
          </a:p>
        </p:txBody>
      </p:sp>
      <p:sp>
        <p:nvSpPr>
          <p:cNvPr id="5" name="Footer Placeholder 4"/>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1" name="Slide Number Placeholder 30"/>
          <p:cNvSpPr>
            <a:spLocks noGrp="1"/>
          </p:cNvSpPr>
          <p:nvPr>
            <p:ph type="sldNum" sz="quarter" idx="12"/>
          </p:nvPr>
        </p:nvSpPr>
        <p:spPr/>
        <p:txBody>
          <a:bodyPr/>
          <a:lstStyle/>
          <a:p>
            <a:fld id="{D2E97BD6-3CFD-41F1-B716-B127D7250771}"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8" name="Footer Placeholder 27"/>
          <p:cNvSpPr>
            <a:spLocks noGrp="1"/>
          </p:cNvSpPr>
          <p:nvPr>
            <p:ph type="ftr" sz="quarter" idx="3"/>
          </p:nvPr>
        </p:nvSpPr>
        <p:spPr>
          <a:xfrm>
            <a:off x="0" y="6569075"/>
            <a:ext cx="9144000" cy="288925"/>
          </a:xfrm>
          <a:prstGeom prst="rect">
            <a:avLst/>
          </a:prstGeom>
        </p:spPr>
        <p:txBody>
          <a:bodyPr vert="horz"/>
          <a:lstStyle>
            <a:lvl1pPr algn="ctr" eaLnBrk="1" latinLnBrk="0" hangingPunct="1">
              <a:defRPr kumimoji="0" sz="1200">
                <a:solidFill>
                  <a:schemeClr val="accent1">
                    <a:shade val="75000"/>
                  </a:schemeClr>
                </a:solidFill>
              </a:defRPr>
            </a:lvl1pPr>
          </a:lstStyle>
          <a:p>
            <a:r>
              <a:rPr lang="en-US" smtClean="0"/>
              <a:t>Biblecia.com. Colossians Bible Study Notes. FBCH 2013-2014. Joseph Pittano</a:t>
            </a: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2E97BD6-3CFD-41F1-B716-B127D7250771}"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4"/>
          <p:cNvSpPr>
            <a:spLocks noGrp="1"/>
          </p:cNvSpPr>
          <p:nvPr>
            <p:ph type="ftr" sz="quarter" idx="11"/>
          </p:nvPr>
        </p:nvSpPr>
        <p:spPr>
          <a:xfrm>
            <a:off x="0" y="6569075"/>
            <a:ext cx="9144000" cy="288925"/>
          </a:xfrm>
        </p:spPr>
        <p:txBody>
          <a:bodyPr/>
          <a:lstStyle/>
          <a:p>
            <a:pPr algn="ctr"/>
            <a:r>
              <a:rPr lang="en-US" dirty="0" smtClean="0"/>
              <a:t>Biblecia.com. Colossians Bible Study Notes. FBCH 2013-2014. Joseph Pittano</a:t>
            </a:r>
            <a:endParaRPr lang="en-US" dirty="0"/>
          </a:p>
        </p:txBody>
      </p:sp>
      <p:sp>
        <p:nvSpPr>
          <p:cNvPr id="4" name="Slide Number Placeholder 2"/>
          <p:cNvSpPr>
            <a:spLocks noGrp="1"/>
          </p:cNvSpPr>
          <p:nvPr>
            <p:ph type="sldNum" sz="quarter" idx="12"/>
          </p:nvPr>
        </p:nvSpPr>
        <p:spPr>
          <a:xfrm>
            <a:off x="8229600" y="6477000"/>
            <a:ext cx="762000" cy="244475"/>
          </a:xfrm>
        </p:spPr>
        <p:txBody>
          <a:bodyPr/>
          <a:lstStyle/>
          <a:p>
            <a:fld id="{72A1529E-0D72-47CF-8E6D-84F10CEE3B2A}" type="slidenum">
              <a:rPr lang="en-US" smtClean="0"/>
              <a:t>1</a:t>
            </a:fld>
            <a:endParaRPr lang="en-US"/>
          </a:p>
        </p:txBody>
      </p:sp>
      <p:sp>
        <p:nvSpPr>
          <p:cNvPr id="5" name="Title 1"/>
          <p:cNvSpPr txBox="1">
            <a:spLocks/>
          </p:cNvSpPr>
          <p:nvPr/>
        </p:nvSpPr>
        <p:spPr>
          <a:xfrm>
            <a:off x="609600" y="282575"/>
            <a:ext cx="7772400" cy="1470025"/>
          </a:xfrm>
          <a:prstGeom prst="rect">
            <a:avLst/>
          </a:prstGeom>
        </p:spPr>
        <p:txBody>
          <a:bodyPr>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n-US" sz="4000" dirty="0" smtClean="0">
                <a:solidFill>
                  <a:schemeClr val="tx1">
                    <a:lumMod val="65000"/>
                  </a:schemeClr>
                </a:solidFill>
                <a:latin typeface="Papyrus" pitchFamily="66" charset="0"/>
              </a:rPr>
              <a:t>Biblecia.com </a:t>
            </a:r>
            <a:br>
              <a:rPr lang="en-US" sz="4000" dirty="0" smtClean="0">
                <a:solidFill>
                  <a:schemeClr val="tx1">
                    <a:lumMod val="65000"/>
                  </a:schemeClr>
                </a:solidFill>
                <a:latin typeface="Papyrus" pitchFamily="66" charset="0"/>
              </a:rPr>
            </a:br>
            <a:r>
              <a:rPr lang="en-US" sz="4000" dirty="0" smtClean="0">
                <a:solidFill>
                  <a:schemeClr val="tx1">
                    <a:lumMod val="65000"/>
                  </a:schemeClr>
                </a:solidFill>
                <a:latin typeface="Papyrus" pitchFamily="66" charset="0"/>
              </a:rPr>
              <a:t>presents:</a:t>
            </a:r>
            <a:endParaRPr lang="en-US" sz="4000" dirty="0">
              <a:solidFill>
                <a:schemeClr val="tx1">
                  <a:lumMod val="65000"/>
                </a:schemeClr>
              </a:solidFill>
              <a:latin typeface="Papyrus" pitchFamily="66" charset="0"/>
            </a:endParaRPr>
          </a:p>
        </p:txBody>
      </p:sp>
      <p:sp>
        <p:nvSpPr>
          <p:cNvPr id="6" name="Subtitle 2"/>
          <p:cNvSpPr txBox="1">
            <a:spLocks/>
          </p:cNvSpPr>
          <p:nvPr/>
        </p:nvSpPr>
        <p:spPr>
          <a:xfrm>
            <a:off x="1371600" y="4267200"/>
            <a:ext cx="6400800" cy="2590800"/>
          </a:xfrm>
          <a:prstGeom prst="rect">
            <a:avLst/>
          </a:prstGeom>
        </p:spPr>
        <p:txBody>
          <a:bodyPr>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lgn="ctr"/>
            <a:endParaRPr lang="en-US" dirty="0" smtClean="0">
              <a:latin typeface="Papyrus" pitchFamily="66" charset="0"/>
            </a:endParaRPr>
          </a:p>
          <a:p>
            <a:pPr marL="0" indent="0" algn="ctr">
              <a:buNone/>
            </a:pPr>
            <a:r>
              <a:rPr lang="en-US" dirty="0" smtClean="0">
                <a:solidFill>
                  <a:srgbClr val="FF0000"/>
                </a:solidFill>
                <a:latin typeface="Papyrus" pitchFamily="66" charset="0"/>
              </a:rPr>
              <a:t>Colossians </a:t>
            </a:r>
            <a:r>
              <a:rPr lang="en-US" dirty="0" smtClean="0">
                <a:solidFill>
                  <a:srgbClr val="FF0000"/>
                </a:solidFill>
                <a:latin typeface="Papyrus" pitchFamily="66" charset="0"/>
              </a:rPr>
              <a:t>3:22-4:4 </a:t>
            </a:r>
            <a:endParaRPr lang="en-US" dirty="0" smtClean="0">
              <a:solidFill>
                <a:srgbClr val="FF0000"/>
              </a:solidFill>
              <a:latin typeface="Papyrus" pitchFamily="66"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526432"/>
            <a:ext cx="2514600" cy="31885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8" name="Group 7"/>
          <p:cNvGrpSpPr/>
          <p:nvPr/>
        </p:nvGrpSpPr>
        <p:grpSpPr>
          <a:xfrm>
            <a:off x="2286000" y="3048000"/>
            <a:ext cx="7010400" cy="1828800"/>
            <a:chOff x="2286000" y="2941744"/>
            <a:chExt cx="7010400" cy="1828800"/>
          </a:xfrm>
        </p:grpSpPr>
        <p:sp>
          <p:nvSpPr>
            <p:cNvPr id="9" name="TextBox 8"/>
            <p:cNvSpPr txBox="1"/>
            <p:nvPr/>
          </p:nvSpPr>
          <p:spPr>
            <a:xfrm>
              <a:off x="2286000" y="2941744"/>
              <a:ext cx="4343400" cy="1077218"/>
            </a:xfrm>
            <a:prstGeom prst="rect">
              <a:avLst/>
            </a:prstGeom>
            <a:noFill/>
          </p:spPr>
          <p:txBody>
            <a:bodyPr wrap="square" rtlCol="0">
              <a:spAutoFit/>
            </a:bodyPr>
            <a:lstStyle/>
            <a:p>
              <a:pPr algn="ctr"/>
              <a:r>
                <a:rPr lang="en-US" sz="3200" dirty="0" smtClean="0">
                  <a:solidFill>
                    <a:schemeClr val="tx1">
                      <a:lumMod val="65000"/>
                    </a:schemeClr>
                  </a:solidFill>
                  <a:latin typeface="Papyrus" pitchFamily="66" charset="0"/>
                </a:rPr>
                <a:t/>
              </a:r>
              <a:br>
                <a:rPr lang="en-US" sz="3200" dirty="0" smtClean="0">
                  <a:solidFill>
                    <a:schemeClr val="tx1">
                      <a:lumMod val="65000"/>
                    </a:schemeClr>
                  </a:solidFill>
                  <a:latin typeface="Papyrus" pitchFamily="66" charset="0"/>
                </a:rPr>
              </a:br>
              <a:r>
                <a:rPr lang="en-US" sz="3200" dirty="0" smtClean="0">
                  <a:solidFill>
                    <a:schemeClr val="tx1">
                      <a:lumMod val="65000"/>
                    </a:schemeClr>
                  </a:solidFill>
                  <a:latin typeface="Papyrus" pitchFamily="66" charset="0"/>
                </a:rPr>
                <a:t>“Increasing in the</a:t>
              </a:r>
            </a:p>
          </p:txBody>
        </p:sp>
        <p:sp>
          <p:nvSpPr>
            <p:cNvPr id="10" name="TextBox 9"/>
            <p:cNvSpPr txBox="1"/>
            <p:nvPr/>
          </p:nvSpPr>
          <p:spPr>
            <a:xfrm>
              <a:off x="6286500" y="3581400"/>
              <a:ext cx="2476500" cy="461665"/>
            </a:xfrm>
            <a:prstGeom prst="rect">
              <a:avLst/>
            </a:prstGeom>
            <a:noFill/>
          </p:spPr>
          <p:txBody>
            <a:bodyPr wrap="square" rtlCol="0">
              <a:spAutoFit/>
            </a:bodyPr>
            <a:lstStyle/>
            <a:p>
              <a:r>
                <a:rPr lang="en-US" sz="2400" dirty="0" smtClean="0">
                  <a:solidFill>
                    <a:schemeClr val="tx1">
                      <a:lumMod val="65000"/>
                    </a:schemeClr>
                  </a:solidFill>
                  <a:latin typeface="Papyrus" pitchFamily="66" charset="0"/>
                </a:rPr>
                <a:t>incomparable</a:t>
              </a:r>
              <a:endParaRPr lang="en-US" sz="2400" dirty="0">
                <a:solidFill>
                  <a:schemeClr val="tx1">
                    <a:lumMod val="65000"/>
                  </a:schemeClr>
                </a:solidFill>
              </a:endParaRPr>
            </a:p>
          </p:txBody>
        </p:sp>
        <p:sp>
          <p:nvSpPr>
            <p:cNvPr id="11" name="TextBox 10"/>
            <p:cNvSpPr txBox="1"/>
            <p:nvPr/>
          </p:nvSpPr>
          <p:spPr>
            <a:xfrm>
              <a:off x="6781800" y="3939547"/>
              <a:ext cx="2514600" cy="830997"/>
            </a:xfrm>
            <a:prstGeom prst="rect">
              <a:avLst/>
            </a:prstGeom>
            <a:noFill/>
          </p:spPr>
          <p:txBody>
            <a:bodyPr wrap="square" rtlCol="0">
              <a:spAutoFit/>
            </a:bodyPr>
            <a:lstStyle/>
            <a:p>
              <a:r>
                <a:rPr lang="en-US" sz="4800" dirty="0" smtClean="0">
                  <a:solidFill>
                    <a:schemeClr val="tx1">
                      <a:lumMod val="65000"/>
                    </a:schemeClr>
                  </a:solidFill>
                  <a:latin typeface="Papyrus" pitchFamily="66" charset="0"/>
                </a:rPr>
                <a:t>Christ!”</a:t>
              </a:r>
              <a:endParaRPr lang="en-US" sz="4800" dirty="0" smtClean="0">
                <a:solidFill>
                  <a:schemeClr val="tx1">
                    <a:lumMod val="65000"/>
                  </a:schemeClr>
                </a:solidFill>
              </a:endParaRPr>
            </a:p>
          </p:txBody>
        </p:sp>
        <p:sp>
          <p:nvSpPr>
            <p:cNvPr id="12" name="TextBox 11"/>
            <p:cNvSpPr txBox="1"/>
            <p:nvPr/>
          </p:nvSpPr>
          <p:spPr>
            <a:xfrm>
              <a:off x="3886200" y="3863137"/>
              <a:ext cx="2743200" cy="523220"/>
            </a:xfrm>
            <a:prstGeom prst="rect">
              <a:avLst/>
            </a:prstGeom>
            <a:noFill/>
          </p:spPr>
          <p:txBody>
            <a:bodyPr wrap="square" rtlCol="0">
              <a:spAutoFit/>
            </a:bodyPr>
            <a:lstStyle/>
            <a:p>
              <a:r>
                <a:rPr lang="en-US" sz="2800" dirty="0" smtClean="0">
                  <a:solidFill>
                    <a:schemeClr val="tx1">
                      <a:lumMod val="65000"/>
                    </a:schemeClr>
                  </a:solidFill>
                  <a:latin typeface="Papyrus" pitchFamily="66" charset="0"/>
                </a:rPr>
                <a:t>knowledge of the</a:t>
              </a:r>
            </a:p>
          </p:txBody>
        </p:sp>
      </p:grpSp>
      <p:grpSp>
        <p:nvGrpSpPr>
          <p:cNvPr id="13" name="Group 12"/>
          <p:cNvGrpSpPr/>
          <p:nvPr/>
        </p:nvGrpSpPr>
        <p:grpSpPr>
          <a:xfrm>
            <a:off x="685800" y="1447800"/>
            <a:ext cx="7772400" cy="2209800"/>
            <a:chOff x="685800" y="1095865"/>
            <a:chExt cx="7772400" cy="2209800"/>
          </a:xfrm>
        </p:grpSpPr>
        <p:sp>
          <p:nvSpPr>
            <p:cNvPr id="14" name="Title 1"/>
            <p:cNvSpPr txBox="1">
              <a:spLocks/>
            </p:cNvSpPr>
            <p:nvPr/>
          </p:nvSpPr>
          <p:spPr>
            <a:xfrm>
              <a:off x="685800" y="1095865"/>
              <a:ext cx="7772400" cy="2209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latin typeface="Papyrus" pitchFamily="66" charset="0"/>
                </a:rPr>
                <a:t>St. Paul’s Letter to the </a:t>
              </a:r>
              <a:br>
                <a:rPr lang="en-US" sz="5400" dirty="0" smtClean="0">
                  <a:latin typeface="Papyrus" pitchFamily="66" charset="0"/>
                </a:rPr>
              </a:br>
              <a:r>
                <a:rPr lang="en-US" sz="5400" dirty="0" smtClean="0">
                  <a:latin typeface="Papyrus" pitchFamily="66" charset="0"/>
                </a:rPr>
                <a:t>    </a:t>
              </a:r>
              <a:r>
                <a:rPr lang="en-US" sz="5400" dirty="0" err="1" smtClean="0">
                  <a:latin typeface="Papyrus" pitchFamily="66" charset="0"/>
                </a:rPr>
                <a:t>olossians</a:t>
              </a:r>
              <a:endParaRPr lang="en-US" sz="3600" dirty="0">
                <a:latin typeface="Papyrus" pitchFamily="66" charset="0"/>
              </a:endParaRPr>
            </a:p>
          </p:txBody>
        </p:sp>
        <p:sp>
          <p:nvSpPr>
            <p:cNvPr id="15" name="TextBox 14"/>
            <p:cNvSpPr txBox="1"/>
            <p:nvPr/>
          </p:nvSpPr>
          <p:spPr>
            <a:xfrm>
              <a:off x="2971800" y="2086464"/>
              <a:ext cx="1752600" cy="1107996"/>
            </a:xfrm>
            <a:prstGeom prst="rect">
              <a:avLst/>
            </a:prstGeom>
            <a:noFill/>
          </p:spPr>
          <p:txBody>
            <a:bodyPr wrap="square" rtlCol="0">
              <a:spAutoFit/>
            </a:bodyPr>
            <a:lstStyle/>
            <a:p>
              <a:r>
                <a:rPr lang="en-US" sz="6600" dirty="0" smtClean="0">
                  <a:latin typeface="Papyrus" pitchFamily="66" charset="0"/>
                </a:rPr>
                <a:t>C</a:t>
              </a:r>
              <a:endParaRPr lang="en-US" dirty="0">
                <a:latin typeface="Papyrus" pitchFamily="66" charset="0"/>
              </a:endParaRPr>
            </a:p>
          </p:txBody>
        </p:sp>
      </p:grpSp>
      <p:sp>
        <p:nvSpPr>
          <p:cNvPr id="16" name="Rectangle 15"/>
          <p:cNvSpPr/>
          <p:nvPr/>
        </p:nvSpPr>
        <p:spPr>
          <a:xfrm>
            <a:off x="2439777" y="5562600"/>
            <a:ext cx="424206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CLASS NOTES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36539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 name="Slide Number Placeholder 2"/>
          <p:cNvSpPr>
            <a:spLocks noGrp="1"/>
          </p:cNvSpPr>
          <p:nvPr>
            <p:ph type="sldNum" sz="quarter" idx="12"/>
          </p:nvPr>
        </p:nvSpPr>
        <p:spPr/>
        <p:txBody>
          <a:bodyPr/>
          <a:lstStyle/>
          <a:p>
            <a:fld id="{D2E97BD6-3CFD-41F1-B716-B127D7250771}" type="slidenum">
              <a:rPr lang="en-US" smtClean="0"/>
              <a:t>2</a:t>
            </a:fld>
            <a:endParaRPr lang="en-US"/>
          </a:p>
        </p:txBody>
      </p:sp>
      <p:sp>
        <p:nvSpPr>
          <p:cNvPr id="4" name="Rectangle 3"/>
          <p:cNvSpPr/>
          <p:nvPr/>
        </p:nvSpPr>
        <p:spPr>
          <a:xfrm>
            <a:off x="0" y="152400"/>
            <a:ext cx="9144000" cy="6370975"/>
          </a:xfrm>
          <a:prstGeom prst="rect">
            <a:avLst/>
          </a:prstGeom>
        </p:spPr>
        <p:txBody>
          <a:bodyPr wrap="square">
            <a:spAutoFit/>
          </a:bodyPr>
          <a:lstStyle/>
          <a:p>
            <a:r>
              <a:rPr lang="en-US" sz="1200" b="1" u="sng" dirty="0">
                <a:latin typeface="Times New Roman" panose="02020603050405020304" pitchFamily="18" charset="0"/>
                <a:cs typeface="Times New Roman" panose="02020603050405020304" pitchFamily="18" charset="0"/>
              </a:rPr>
              <a:t>29 Dec. Day </a:t>
            </a:r>
            <a:r>
              <a:rPr lang="en-US" sz="1200" b="1" u="sng" dirty="0" smtClean="0">
                <a:latin typeface="Times New Roman" panose="02020603050405020304" pitchFamily="18" charset="0"/>
                <a:cs typeface="Times New Roman" panose="02020603050405020304" pitchFamily="18" charset="0"/>
              </a:rPr>
              <a:t>20</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Happy </a:t>
            </a:r>
            <a:r>
              <a:rPr lang="en-US" sz="1200" dirty="0">
                <a:latin typeface="Times New Roman" panose="02020603050405020304" pitchFamily="18" charset="0"/>
                <a:cs typeface="Times New Roman" panose="02020603050405020304" pitchFamily="18" charset="0"/>
              </a:rPr>
              <a:t>(almost) New Year</a:t>
            </a:r>
            <a:r>
              <a:rPr lang="en-US" sz="12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Write: </a:t>
            </a:r>
            <a:r>
              <a:rPr lang="en-US" sz="1200" dirty="0" err="1">
                <a:latin typeface="Times New Roman" panose="02020603050405020304" pitchFamily="18" charset="0"/>
                <a:cs typeface="Times New Roman" panose="02020603050405020304" pitchFamily="18" charset="0"/>
              </a:rPr>
              <a:t>δοῦλος</a:t>
            </a:r>
            <a:r>
              <a:rPr lang="en-US" sz="1200" dirty="0">
                <a:latin typeface="Times New Roman" panose="02020603050405020304" pitchFamily="18" charset="0"/>
                <a:cs typeface="Times New Roman" panose="02020603050405020304" pitchFamily="18" charset="0"/>
              </a:rPr>
              <a:t> (du-loss) on the board</a:t>
            </a:r>
            <a:r>
              <a:rPr lang="en-US" sz="12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Colossians </a:t>
            </a:r>
            <a:r>
              <a:rPr lang="en-US" sz="1200" dirty="0" smtClean="0">
                <a:latin typeface="Times New Roman" panose="02020603050405020304" pitchFamily="18" charset="0"/>
                <a:cs typeface="Times New Roman" panose="02020603050405020304" pitchFamily="18" charset="0"/>
              </a:rPr>
              <a:t>3:22-4:4</a:t>
            </a:r>
          </a:p>
          <a:p>
            <a:endParaRPr lang="en-US" sz="12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22 </a:t>
            </a:r>
            <a:r>
              <a:rPr lang="en-US" sz="1200" dirty="0">
                <a:latin typeface="Times New Roman" panose="02020603050405020304" pitchFamily="18" charset="0"/>
                <a:cs typeface="Times New Roman" panose="02020603050405020304" pitchFamily="18" charset="0"/>
              </a:rPr>
              <a:t>Slaves, in all things obey those who are your masters on earth, not with external service, as those who </a:t>
            </a:r>
            <a:r>
              <a:rPr lang="en-US" sz="1200" i="1" dirty="0">
                <a:latin typeface="Times New Roman" panose="02020603050405020304" pitchFamily="18" charset="0"/>
                <a:cs typeface="Times New Roman" panose="02020603050405020304" pitchFamily="18" charset="0"/>
              </a:rPr>
              <a:t>merely</a:t>
            </a:r>
            <a:r>
              <a:rPr lang="en-US" sz="1200" dirty="0">
                <a:latin typeface="Times New Roman" panose="02020603050405020304" pitchFamily="18" charset="0"/>
                <a:cs typeface="Times New Roman" panose="02020603050405020304" pitchFamily="18" charset="0"/>
              </a:rPr>
              <a:t> please men, but with sincerity of heart, fearing the Lord. </a:t>
            </a:r>
            <a:r>
              <a:rPr lang="en-US" sz="1200" b="1" baseline="30000" dirty="0">
                <a:latin typeface="Times New Roman" panose="02020603050405020304" pitchFamily="18" charset="0"/>
                <a:cs typeface="Times New Roman" panose="02020603050405020304" pitchFamily="18" charset="0"/>
              </a:rPr>
              <a:t>23 </a:t>
            </a:r>
            <a:r>
              <a:rPr lang="en-US" sz="1200" dirty="0">
                <a:latin typeface="Times New Roman" panose="02020603050405020304" pitchFamily="18" charset="0"/>
                <a:cs typeface="Times New Roman" panose="02020603050405020304" pitchFamily="18" charset="0"/>
              </a:rPr>
              <a:t>Whatever you do, do your work heartily, as for the Lord rather than for men, </a:t>
            </a:r>
            <a:r>
              <a:rPr lang="en-US" sz="1200" b="1" baseline="30000" dirty="0">
                <a:latin typeface="Times New Roman" panose="02020603050405020304" pitchFamily="18" charset="0"/>
                <a:cs typeface="Times New Roman" panose="02020603050405020304" pitchFamily="18" charset="0"/>
              </a:rPr>
              <a:t>24 </a:t>
            </a:r>
            <a:r>
              <a:rPr lang="en-US" sz="1200" dirty="0">
                <a:latin typeface="Times New Roman" panose="02020603050405020304" pitchFamily="18" charset="0"/>
                <a:cs typeface="Times New Roman" panose="02020603050405020304" pitchFamily="18" charset="0"/>
              </a:rPr>
              <a:t>knowing that from the Lord you will receive the reward of the inheritance. It is the Lord Christ whom you serve. </a:t>
            </a:r>
            <a:r>
              <a:rPr lang="en-US" sz="1200" b="1" baseline="30000" dirty="0">
                <a:latin typeface="Times New Roman" panose="02020603050405020304" pitchFamily="18" charset="0"/>
                <a:cs typeface="Times New Roman" panose="02020603050405020304" pitchFamily="18" charset="0"/>
              </a:rPr>
              <a:t>25 </a:t>
            </a:r>
            <a:r>
              <a:rPr lang="en-US" sz="1200" dirty="0">
                <a:latin typeface="Times New Roman" panose="02020603050405020304" pitchFamily="18" charset="0"/>
                <a:cs typeface="Times New Roman" panose="02020603050405020304" pitchFamily="18" charset="0"/>
              </a:rPr>
              <a:t>For he who does wrong will receive the consequences of the wrong which he has done, and that without partiality. </a:t>
            </a:r>
            <a:r>
              <a:rPr lang="en-US" sz="1200" b="1" u="sng" dirty="0">
                <a:latin typeface="Times New Roman" panose="02020603050405020304" pitchFamily="18" charset="0"/>
                <a:cs typeface="Times New Roman" panose="02020603050405020304" pitchFamily="18" charset="0"/>
              </a:rPr>
              <a:t>Chapter 4</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Masters, grant to your slaves justice and fairness, knowing that you too have a Master in heaven. </a:t>
            </a:r>
            <a:r>
              <a:rPr lang="en-US" sz="1200" b="1" baseline="30000" dirty="0">
                <a:latin typeface="Times New Roman" panose="02020603050405020304" pitchFamily="18" charset="0"/>
                <a:cs typeface="Times New Roman" panose="02020603050405020304" pitchFamily="18" charset="0"/>
              </a:rPr>
              <a:t>2 </a:t>
            </a:r>
            <a:r>
              <a:rPr lang="en-US" sz="1200" dirty="0">
                <a:latin typeface="Times New Roman" panose="02020603050405020304" pitchFamily="18" charset="0"/>
                <a:cs typeface="Times New Roman" panose="02020603050405020304" pitchFamily="18" charset="0"/>
              </a:rPr>
              <a:t>Devote yourselves to prayer, keeping alert in it with </a:t>
            </a:r>
            <a:r>
              <a:rPr lang="en-US" sz="1200" i="1" dirty="0">
                <a:latin typeface="Times New Roman" panose="02020603050405020304" pitchFamily="18" charset="0"/>
                <a:cs typeface="Times New Roman" panose="02020603050405020304" pitchFamily="18" charset="0"/>
              </a:rPr>
              <a:t>an attitude of </a:t>
            </a:r>
            <a:r>
              <a:rPr lang="en-US" sz="1200" dirty="0">
                <a:latin typeface="Times New Roman" panose="02020603050405020304" pitchFamily="18" charset="0"/>
                <a:cs typeface="Times New Roman" panose="02020603050405020304" pitchFamily="18" charset="0"/>
              </a:rPr>
              <a:t>thanksgiving; </a:t>
            </a:r>
            <a:r>
              <a:rPr lang="en-US" sz="1200" b="1" baseline="30000" dirty="0">
                <a:latin typeface="Times New Roman" panose="02020603050405020304" pitchFamily="18" charset="0"/>
                <a:cs typeface="Times New Roman" panose="02020603050405020304" pitchFamily="18" charset="0"/>
              </a:rPr>
              <a:t>3 </a:t>
            </a:r>
            <a:r>
              <a:rPr lang="en-US" sz="1200" dirty="0">
                <a:latin typeface="Times New Roman" panose="02020603050405020304" pitchFamily="18" charset="0"/>
                <a:cs typeface="Times New Roman" panose="02020603050405020304" pitchFamily="18" charset="0"/>
              </a:rPr>
              <a:t>praying at the same time for us as well, that God will open up to us a door for the word, so that we may speak forth the mystery of Christ, for which I have also been imprisoned; </a:t>
            </a:r>
            <a:r>
              <a:rPr lang="en-US" sz="1200" b="1" baseline="30000" dirty="0">
                <a:latin typeface="Times New Roman" panose="02020603050405020304" pitchFamily="18" charset="0"/>
                <a:cs typeface="Times New Roman" panose="02020603050405020304" pitchFamily="18" charset="0"/>
              </a:rPr>
              <a:t>4 </a:t>
            </a:r>
            <a:r>
              <a:rPr lang="en-US" sz="1200" dirty="0">
                <a:latin typeface="Times New Roman" panose="02020603050405020304" pitchFamily="18" charset="0"/>
                <a:cs typeface="Times New Roman" panose="02020603050405020304" pitchFamily="18" charset="0"/>
              </a:rPr>
              <a:t>that I may make it clear in the way I ought to speak.</a:t>
            </a:r>
          </a:p>
          <a:p>
            <a:endParaRPr lang="en-US" sz="12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Again, reminder, there are amazing parallels here with Ephesians through 6:9.</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Little less personal than the address as husbands, wives, kids and fathers.</a:t>
            </a:r>
          </a:p>
          <a:p>
            <a:pPr marL="171450" lvl="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thought from 3:22-4:1 might be summed up as something like, “Service under eternity.”</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22 </a:t>
            </a:r>
            <a:r>
              <a:rPr lang="en-US" sz="1200" dirty="0">
                <a:latin typeface="Times New Roman" panose="02020603050405020304" pitchFamily="18" charset="0"/>
                <a:cs typeface="Times New Roman" panose="02020603050405020304" pitchFamily="18" charset="0"/>
              </a:rPr>
              <a:t>“Slaves, in all things obey those who are your masters on earth, not with external service, as those who </a:t>
            </a:r>
            <a:r>
              <a:rPr lang="en-US" sz="1200" i="1" dirty="0">
                <a:latin typeface="Times New Roman" panose="02020603050405020304" pitchFamily="18" charset="0"/>
                <a:cs typeface="Times New Roman" panose="02020603050405020304" pitchFamily="18" charset="0"/>
              </a:rPr>
              <a:t>merely</a:t>
            </a:r>
            <a:r>
              <a:rPr lang="en-US" sz="1200" dirty="0">
                <a:latin typeface="Times New Roman" panose="02020603050405020304" pitchFamily="18" charset="0"/>
                <a:cs typeface="Times New Roman" panose="02020603050405020304" pitchFamily="18" charset="0"/>
              </a:rPr>
              <a:t> please men, but with sincerity of heart, fearing the Lord.”</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“Slaves…”</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Onesimus (according to 4:9) was one who brought this letter from Paul back to them.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Onesimus is the slave addressed in Paul’s letter to Philemon.</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 had run away from Colosse and the house of Philemon.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Philemon was written at about the same time as this book, and is one of the prison epistles (Ephesians, Philippians).</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 must’ve found Paul in prison.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 62 during Paul’s first Roman imprisonment he was allowed visitors.</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Message, “Why Onesimus Visits.”</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NT, like the OT, has no problem with slaves.</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Peter later adds an even more convicting word of exhortation to slaves saying they were to submit even to harsh masters who beat them for no good reason! 1 Peter 2:18-25.</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Many in the ancient world likely had far less a problem with physical correction.</a:t>
            </a:r>
          </a:p>
        </p:txBody>
      </p:sp>
    </p:spTree>
    <p:extLst>
      <p:ext uri="{BB962C8B-B14F-4D97-AF65-F5344CB8AC3E}">
        <p14:creationId xmlns:p14="http://schemas.microsoft.com/office/powerpoint/2010/main" val="3572743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 name="Slide Number Placeholder 2"/>
          <p:cNvSpPr>
            <a:spLocks noGrp="1"/>
          </p:cNvSpPr>
          <p:nvPr>
            <p:ph type="sldNum" sz="quarter" idx="12"/>
          </p:nvPr>
        </p:nvSpPr>
        <p:spPr/>
        <p:txBody>
          <a:bodyPr/>
          <a:lstStyle/>
          <a:p>
            <a:fld id="{D2E97BD6-3CFD-41F1-B716-B127D7250771}" type="slidenum">
              <a:rPr lang="en-US" smtClean="0"/>
              <a:t>3</a:t>
            </a:fld>
            <a:endParaRPr lang="en-US"/>
          </a:p>
        </p:txBody>
      </p:sp>
      <p:sp>
        <p:nvSpPr>
          <p:cNvPr id="4" name="Rectangle 3"/>
          <p:cNvSpPr/>
          <p:nvPr/>
        </p:nvSpPr>
        <p:spPr>
          <a:xfrm>
            <a:off x="0" y="322957"/>
            <a:ext cx="9144000" cy="6001643"/>
          </a:xfrm>
          <a:prstGeom prst="rect">
            <a:avLst/>
          </a:prstGeom>
        </p:spPr>
        <p:txBody>
          <a:bodyPr wrap="square">
            <a:spAutoFit/>
          </a:bodyPr>
          <a:lstStyle/>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Such passages undoubtedly brought comfort to many African American slaves even just a century ago.</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We too are slaves to God. </a:t>
            </a:r>
            <a:r>
              <a:rPr lang="en-US" sz="1200" dirty="0" err="1">
                <a:latin typeface="Times New Roman" panose="02020603050405020304" pitchFamily="18" charset="0"/>
                <a:cs typeface="Times New Roman" panose="02020603050405020304" pitchFamily="18" charset="0"/>
              </a:rPr>
              <a:t>δοῦλος</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doulos</a:t>
            </a:r>
            <a:r>
              <a:rPr lang="en-US" sz="1200" dirty="0">
                <a:latin typeface="Times New Roman" panose="02020603050405020304" pitchFamily="18" charset="0"/>
                <a:cs typeface="Times New Roman" panose="02020603050405020304" pitchFamily="18" charset="0"/>
              </a:rPr>
              <a:t>. Do we believe that?</a:t>
            </a:r>
          </a:p>
          <a:p>
            <a:pPr marL="1200150" lvl="2" indent="-2857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19 </a:t>
            </a:r>
            <a:r>
              <a:rPr lang="en-US" sz="1200" dirty="0">
                <a:latin typeface="Times New Roman" panose="02020603050405020304" pitchFamily="18" charset="0"/>
                <a:cs typeface="Times New Roman" panose="02020603050405020304" pitchFamily="18" charset="0"/>
              </a:rPr>
              <a:t>“Or do you not know that your body is the temple of the Holy Spirit </a:t>
            </a:r>
            <a:r>
              <a:rPr lang="en-US" sz="1200" i="1" dirty="0">
                <a:latin typeface="Times New Roman" panose="02020603050405020304" pitchFamily="18" charset="0"/>
                <a:cs typeface="Times New Roman" panose="02020603050405020304" pitchFamily="18" charset="0"/>
              </a:rPr>
              <a:t>who is</a:t>
            </a:r>
            <a:r>
              <a:rPr lang="en-US" sz="1200" dirty="0">
                <a:latin typeface="Times New Roman" panose="02020603050405020304" pitchFamily="18" charset="0"/>
                <a:cs typeface="Times New Roman" panose="02020603050405020304" pitchFamily="18" charset="0"/>
              </a:rPr>
              <a:t> in you, whom you have from God, and you are not your own? </a:t>
            </a:r>
            <a:r>
              <a:rPr lang="en-US" sz="1200" b="1" baseline="30000" dirty="0">
                <a:latin typeface="Times New Roman" panose="02020603050405020304" pitchFamily="18" charset="0"/>
                <a:cs typeface="Times New Roman" panose="02020603050405020304" pitchFamily="18" charset="0"/>
              </a:rPr>
              <a:t>20 </a:t>
            </a:r>
            <a:r>
              <a:rPr lang="en-US" sz="1200" dirty="0">
                <a:latin typeface="Times New Roman" panose="02020603050405020304" pitchFamily="18" charset="0"/>
                <a:cs typeface="Times New Roman" panose="02020603050405020304" pitchFamily="18" charset="0"/>
              </a:rPr>
              <a:t>For you were bought at a price; therefore glorify God in your body and in your spirit, which are God’s.” 1 Corinthians 6:19-20.</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“Do you not know that when you present yourselves to someone </a:t>
            </a:r>
            <a:r>
              <a:rPr lang="en-US" sz="1200" i="1" dirty="0">
                <a:latin typeface="Times New Roman" panose="02020603050405020304" pitchFamily="18" charset="0"/>
                <a:cs typeface="Times New Roman" panose="02020603050405020304" pitchFamily="18" charset="0"/>
              </a:rPr>
              <a:t>as</a:t>
            </a:r>
            <a:r>
              <a:rPr lang="en-US" sz="1200" dirty="0">
                <a:latin typeface="Times New Roman" panose="02020603050405020304" pitchFamily="18" charset="0"/>
                <a:cs typeface="Times New Roman" panose="02020603050405020304" pitchFamily="18" charset="0"/>
              </a:rPr>
              <a:t> slaves for obedience, you are slaves of the one whom you obey, either of sin resulting in death, or of obedience resulting in righteousness? </a:t>
            </a:r>
            <a:r>
              <a:rPr lang="en-US" sz="1200" b="1" baseline="30000" dirty="0">
                <a:latin typeface="Times New Roman" panose="02020603050405020304" pitchFamily="18" charset="0"/>
                <a:cs typeface="Times New Roman" panose="02020603050405020304" pitchFamily="18" charset="0"/>
              </a:rPr>
              <a:t>17</a:t>
            </a:r>
            <a:r>
              <a:rPr lang="en-US" sz="1200" dirty="0">
                <a:latin typeface="Times New Roman" panose="02020603050405020304" pitchFamily="18" charset="0"/>
                <a:cs typeface="Times New Roman" panose="02020603050405020304" pitchFamily="18" charset="0"/>
              </a:rPr>
              <a:t>But thanks be to God that though you were slaves of sin, you became obedient from the heart to that form of teaching to which you were committed, </a:t>
            </a:r>
            <a:r>
              <a:rPr lang="en-US" sz="1200" b="1" baseline="30000" dirty="0">
                <a:latin typeface="Times New Roman" panose="02020603050405020304" pitchFamily="18" charset="0"/>
                <a:cs typeface="Times New Roman" panose="02020603050405020304" pitchFamily="18" charset="0"/>
              </a:rPr>
              <a:t>18 </a:t>
            </a:r>
            <a:r>
              <a:rPr lang="en-US" sz="1200" dirty="0">
                <a:latin typeface="Times New Roman" panose="02020603050405020304" pitchFamily="18" charset="0"/>
                <a:cs typeface="Times New Roman" panose="02020603050405020304" pitchFamily="18" charset="0"/>
              </a:rPr>
              <a:t>and having been freed from sin, you became slaves of righteousness.” Romans 6:16-18.</a:t>
            </a:r>
          </a:p>
          <a:p>
            <a:pPr marL="1657350" lvl="3"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illusion of neutrality. </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“As righteousness </a:t>
            </a:r>
            <a:r>
              <a:rPr lang="en-US" sz="1200" i="1" dirty="0">
                <a:latin typeface="Times New Roman" panose="02020603050405020304" pitchFamily="18" charset="0"/>
                <a:cs typeface="Times New Roman" panose="02020603050405020304" pitchFamily="18" charset="0"/>
              </a:rPr>
              <a:t>leads</a:t>
            </a:r>
            <a:r>
              <a:rPr lang="en-US" sz="1200" dirty="0">
                <a:latin typeface="Times New Roman" panose="02020603050405020304" pitchFamily="18" charset="0"/>
                <a:cs typeface="Times New Roman" panose="02020603050405020304" pitchFamily="18" charset="0"/>
              </a:rPr>
              <a:t> to life, so he who pursues evil </a:t>
            </a:r>
            <a:r>
              <a:rPr lang="en-US" sz="1200" i="1" dirty="0">
                <a:latin typeface="Times New Roman" panose="02020603050405020304" pitchFamily="18" charset="0"/>
                <a:cs typeface="Times New Roman" panose="02020603050405020304" pitchFamily="18" charset="0"/>
              </a:rPr>
              <a:t>pursues it</a:t>
            </a:r>
            <a:r>
              <a:rPr lang="en-US" sz="1200" dirty="0">
                <a:latin typeface="Times New Roman" panose="02020603050405020304" pitchFamily="18" charset="0"/>
                <a:cs typeface="Times New Roman" panose="02020603050405020304" pitchFamily="18" charset="0"/>
              </a:rPr>
              <a:t> to his own death.” Proverbs 11:19.</a:t>
            </a:r>
          </a:p>
          <a:p>
            <a:pPr marL="1657350" lvl="3"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When God enslaves He actually frees.</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Explain how true life will be when sin is gone in heaven.</a:t>
            </a:r>
          </a:p>
          <a:p>
            <a:pPr marL="1657350" lvl="3"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Many see sin as that which frees us for freedom, but it’s quite the opposite.</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23 </a:t>
            </a:r>
            <a:r>
              <a:rPr lang="en-US" sz="1200" dirty="0">
                <a:latin typeface="Times New Roman" panose="02020603050405020304" pitchFamily="18" charset="0"/>
                <a:cs typeface="Times New Roman" panose="02020603050405020304" pitchFamily="18" charset="0"/>
              </a:rPr>
              <a:t>“Whatever you do, do your work heartily, as for the Lord rather than for men, </a:t>
            </a:r>
            <a:r>
              <a:rPr lang="en-US" sz="1200" b="1" baseline="30000" dirty="0">
                <a:latin typeface="Times New Roman" panose="02020603050405020304" pitchFamily="18" charset="0"/>
                <a:cs typeface="Times New Roman" panose="02020603050405020304" pitchFamily="18" charset="0"/>
              </a:rPr>
              <a:t>24 </a:t>
            </a:r>
            <a:r>
              <a:rPr lang="en-US" sz="1200" dirty="0">
                <a:latin typeface="Times New Roman" panose="02020603050405020304" pitchFamily="18" charset="0"/>
                <a:cs typeface="Times New Roman" panose="02020603050405020304" pitchFamily="18" charset="0"/>
              </a:rPr>
              <a:t>knowing that from the Lord you will receive the reward of the inheritance. It is the Lord Christ whom you serve. </a:t>
            </a:r>
            <a:r>
              <a:rPr lang="en-US" sz="1200" b="1" baseline="30000" dirty="0">
                <a:latin typeface="Times New Roman" panose="02020603050405020304" pitchFamily="18" charset="0"/>
                <a:cs typeface="Times New Roman" panose="02020603050405020304" pitchFamily="18" charset="0"/>
              </a:rPr>
              <a:t>25 </a:t>
            </a:r>
            <a:r>
              <a:rPr lang="en-US" sz="1200" dirty="0">
                <a:latin typeface="Times New Roman" panose="02020603050405020304" pitchFamily="18" charset="0"/>
                <a:cs typeface="Times New Roman" panose="02020603050405020304" pitchFamily="18" charset="0"/>
              </a:rPr>
              <a:t>For he who does wrong will receive the consequences of the wrong which he has done, and that without partiality.”</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Address the American temptation to think that unless it’s big it can’t really honor God all that much.</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It is in the secret place where God sees and honors us most!</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What does it change in life to see all that you do under the lens of eternity?</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reminds them that they may serve earthly masters, but it is the Lord who will grant us our inheritance (vs 24) and not men. </a:t>
            </a:r>
          </a:p>
          <a:p>
            <a:pPr marL="742950" lvl="1" indent="-285750">
              <a:buFont typeface="Arial" panose="020B0604020202020204" pitchFamily="34" charset="0"/>
              <a:buChar char="•"/>
            </a:pPr>
            <a:r>
              <a:rPr lang="en-US" sz="1200" baseline="30000" dirty="0">
                <a:latin typeface="Times New Roman" panose="02020603050405020304" pitchFamily="18" charset="0"/>
                <a:cs typeface="Times New Roman" panose="02020603050405020304" pitchFamily="18" charset="0"/>
              </a:rPr>
              <a:t>17 </a:t>
            </a:r>
            <a:r>
              <a:rPr lang="en-US" sz="1200" dirty="0">
                <a:latin typeface="Times New Roman" panose="02020603050405020304" pitchFamily="18" charset="0"/>
                <a:cs typeface="Times New Roman" panose="02020603050405020304" pitchFamily="18" charset="0"/>
              </a:rPr>
              <a:t>“If you address as Father the One who impartially judges according to each one’s work, conduct yourselves in fear during the time of your stay </a:t>
            </a:r>
            <a:r>
              <a:rPr lang="en-US" sz="1200" i="1" dirty="0">
                <a:latin typeface="Times New Roman" panose="02020603050405020304" pitchFamily="18" charset="0"/>
                <a:cs typeface="Times New Roman" panose="02020603050405020304" pitchFamily="18" charset="0"/>
              </a:rPr>
              <a:t>on earth</a:t>
            </a:r>
            <a:r>
              <a:rPr lang="en-US" sz="1200" dirty="0">
                <a:latin typeface="Times New Roman" panose="02020603050405020304" pitchFamily="18" charset="0"/>
                <a:cs typeface="Times New Roman" panose="02020603050405020304" pitchFamily="18" charset="0"/>
              </a:rPr>
              <a:t>,” 1 Peter 1:17.	</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So, why do you do your job well?</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Because there’s a God you call Father. </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Why do you submit to your husband, love your wife, be tender toward your kids, etc.? </a:t>
            </a:r>
          </a:p>
          <a:p>
            <a:pPr marL="1200150" lvl="2"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Because there’s a God you call Father. </a:t>
            </a:r>
          </a:p>
          <a:p>
            <a:pPr marL="742950" lvl="1" indent="-2857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Note: you can be a slave owner and not be wrong!</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sz="1200" b="1" u="sng" dirty="0">
                <a:latin typeface="Times New Roman" panose="02020603050405020304" pitchFamily="18" charset="0"/>
                <a:cs typeface="Times New Roman" panose="02020603050405020304" pitchFamily="18" charset="0"/>
              </a:rPr>
              <a:t>Chapter 4</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“Masters, grant to your slaves justice and fairness, knowing that you too have a Master in heaven.”</a:t>
            </a:r>
          </a:p>
        </p:txBody>
      </p:sp>
    </p:spTree>
    <p:extLst>
      <p:ext uri="{BB962C8B-B14F-4D97-AF65-F5344CB8AC3E}">
        <p14:creationId xmlns:p14="http://schemas.microsoft.com/office/powerpoint/2010/main" val="56351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 name="Slide Number Placeholder 2"/>
          <p:cNvSpPr>
            <a:spLocks noGrp="1"/>
          </p:cNvSpPr>
          <p:nvPr>
            <p:ph type="sldNum" sz="quarter" idx="12"/>
          </p:nvPr>
        </p:nvSpPr>
        <p:spPr/>
        <p:txBody>
          <a:bodyPr/>
          <a:lstStyle/>
          <a:p>
            <a:fld id="{D2E97BD6-3CFD-41F1-B716-B127D7250771}" type="slidenum">
              <a:rPr lang="en-US" smtClean="0"/>
              <a:t>4</a:t>
            </a:fld>
            <a:endParaRPr lang="en-US"/>
          </a:p>
        </p:txBody>
      </p:sp>
      <p:sp>
        <p:nvSpPr>
          <p:cNvPr id="4" name="Rectangle 3"/>
          <p:cNvSpPr/>
          <p:nvPr/>
        </p:nvSpPr>
        <p:spPr>
          <a:xfrm>
            <a:off x="0" y="431423"/>
            <a:ext cx="9144000" cy="5816977"/>
          </a:xfrm>
          <a:prstGeom prst="rect">
            <a:avLst/>
          </a:prstGeom>
        </p:spPr>
        <p:txBody>
          <a:bodyPr wrap="square">
            <a:spAutoFit/>
          </a:bodyPr>
          <a:lstStyle/>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titles King of kings and Lord of lords fits well for Christ here.</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Here also we see an interesting division of chapters.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Seems this would’ve fit well as the end of chapter three, not the start of four.</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is an admonition that would’ve completely and without excuse done away with the abomination of something like the African slave trade.</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There was little or no fairness or justice in such acts.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Philemon would’ve received again a direct address here. </a:t>
            </a:r>
          </a:p>
          <a:p>
            <a:endParaRPr lang="en-US" sz="12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2 </a:t>
            </a:r>
            <a:r>
              <a:rPr lang="en-US" sz="1200" dirty="0">
                <a:latin typeface="Times New Roman" panose="02020603050405020304" pitchFamily="18" charset="0"/>
                <a:cs typeface="Times New Roman" panose="02020603050405020304" pitchFamily="18" charset="0"/>
              </a:rPr>
              <a:t>“Devote yourselves to prayer, keeping alert in it with </a:t>
            </a:r>
            <a:r>
              <a:rPr lang="en-US" sz="1200" i="1" dirty="0">
                <a:latin typeface="Times New Roman" panose="02020603050405020304" pitchFamily="18" charset="0"/>
                <a:cs typeface="Times New Roman" panose="02020603050405020304" pitchFamily="18" charset="0"/>
              </a:rPr>
              <a:t>an attitude of </a:t>
            </a:r>
            <a:r>
              <a:rPr lang="en-US" sz="1200" dirty="0">
                <a:latin typeface="Times New Roman" panose="02020603050405020304" pitchFamily="18" charset="0"/>
                <a:cs typeface="Times New Roman" panose="02020603050405020304" pitchFamily="18" charset="0"/>
              </a:rPr>
              <a:t>thanksgiving; </a:t>
            </a:r>
            <a:r>
              <a:rPr lang="en-US" sz="1200" b="1" baseline="30000" dirty="0">
                <a:latin typeface="Times New Roman" panose="02020603050405020304" pitchFamily="18" charset="0"/>
                <a:cs typeface="Times New Roman" panose="02020603050405020304" pitchFamily="18" charset="0"/>
              </a:rPr>
              <a:t>3 </a:t>
            </a:r>
            <a:r>
              <a:rPr lang="en-US" sz="1200" dirty="0">
                <a:latin typeface="Times New Roman" panose="02020603050405020304" pitchFamily="18" charset="0"/>
                <a:cs typeface="Times New Roman" panose="02020603050405020304" pitchFamily="18" charset="0"/>
              </a:rPr>
              <a:t>praying at the same time for us as well, that God will open up to us a door for the word, so that we may speak forth the mystery of Christ, for which I have also been imprisoned.”</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Isn’t it fascinating that Paul wrote vv. 2-3 here from a prison.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He’s talking about thanksgiving.</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He’s talking about a door being opened though he’s there.</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Now, remember, he NEED NOT leave for that door to be opened.</a:t>
            </a:r>
          </a:p>
          <a:p>
            <a:pPr marL="1543050" lvl="3"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9 </a:t>
            </a:r>
            <a:r>
              <a:rPr lang="en-US" sz="1200" dirty="0">
                <a:latin typeface="Times New Roman" panose="02020603050405020304" pitchFamily="18" charset="0"/>
                <a:cs typeface="Times New Roman" panose="02020603050405020304" pitchFamily="18" charset="0"/>
              </a:rPr>
              <a:t>“for which I suffer trouble as an evildoer, </a:t>
            </a:r>
            <a:r>
              <a:rPr lang="en-US" sz="1200" i="1" dirty="0">
                <a:latin typeface="Times New Roman" panose="02020603050405020304" pitchFamily="18" charset="0"/>
                <a:cs typeface="Times New Roman" panose="02020603050405020304" pitchFamily="18" charset="0"/>
              </a:rPr>
              <a:t>even</a:t>
            </a:r>
            <a:r>
              <a:rPr lang="en-US" sz="1200" dirty="0">
                <a:latin typeface="Times New Roman" panose="02020603050405020304" pitchFamily="18" charset="0"/>
                <a:cs typeface="Times New Roman" panose="02020603050405020304" pitchFamily="18" charset="0"/>
              </a:rPr>
              <a:t> to the point of chains; </a:t>
            </a:r>
            <a:r>
              <a:rPr lang="en-US" sz="1200" b="1" dirty="0">
                <a:latin typeface="Times New Roman" panose="02020603050405020304" pitchFamily="18" charset="0"/>
                <a:cs typeface="Times New Roman" panose="02020603050405020304" pitchFamily="18" charset="0"/>
              </a:rPr>
              <a:t>but the word of God is not chained. </a:t>
            </a:r>
            <a:r>
              <a:rPr lang="en-US" sz="1200" b="1" baseline="30000" dirty="0">
                <a:latin typeface="Times New Roman" panose="02020603050405020304" pitchFamily="18" charset="0"/>
                <a:cs typeface="Times New Roman" panose="02020603050405020304" pitchFamily="18" charset="0"/>
              </a:rPr>
              <a:t>10 </a:t>
            </a:r>
            <a:r>
              <a:rPr lang="en-US" sz="1200" dirty="0">
                <a:latin typeface="Times New Roman" panose="02020603050405020304" pitchFamily="18" charset="0"/>
                <a:cs typeface="Times New Roman" panose="02020603050405020304" pitchFamily="18" charset="0"/>
              </a:rPr>
              <a:t>Therefore I endure all things for the sake of the elect, that they also may obtain the salvation which is in Christ Jesus with eternal glory,” 2 Timothy 2:9-10.</a:t>
            </a:r>
          </a:p>
          <a:p>
            <a:pPr marL="1543050" lvl="3"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12 </a:t>
            </a:r>
            <a:r>
              <a:rPr lang="en-US" sz="1200" dirty="0">
                <a:latin typeface="Times New Roman" panose="02020603050405020304" pitchFamily="18" charset="0"/>
                <a:cs typeface="Times New Roman" panose="02020603050405020304" pitchFamily="18" charset="0"/>
              </a:rPr>
              <a:t>“But I want you to know, brethren, that the things </a:t>
            </a:r>
            <a:r>
              <a:rPr lang="en-US" sz="1200" i="1" dirty="0">
                <a:latin typeface="Times New Roman" panose="02020603050405020304" pitchFamily="18" charset="0"/>
                <a:cs typeface="Times New Roman" panose="02020603050405020304" pitchFamily="18" charset="0"/>
              </a:rPr>
              <a:t>which happened</a:t>
            </a:r>
            <a:r>
              <a:rPr lang="en-US" sz="1200" dirty="0">
                <a:latin typeface="Times New Roman" panose="02020603050405020304" pitchFamily="18" charset="0"/>
                <a:cs typeface="Times New Roman" panose="02020603050405020304" pitchFamily="18" charset="0"/>
              </a:rPr>
              <a:t> to me have actually turned out for the furtherance of the gospel, </a:t>
            </a:r>
            <a:r>
              <a:rPr lang="en-US" sz="1200" b="1" baseline="30000" dirty="0">
                <a:latin typeface="Times New Roman" panose="02020603050405020304" pitchFamily="18" charset="0"/>
                <a:cs typeface="Times New Roman" panose="02020603050405020304" pitchFamily="18" charset="0"/>
              </a:rPr>
              <a:t>13 </a:t>
            </a:r>
            <a:r>
              <a:rPr lang="en-US" sz="1200" dirty="0">
                <a:latin typeface="Times New Roman" panose="02020603050405020304" pitchFamily="18" charset="0"/>
                <a:cs typeface="Times New Roman" panose="02020603050405020304" pitchFamily="18" charset="0"/>
              </a:rPr>
              <a:t>so that it has become evident to the whole palace guard, and to all the rest, that my chains are in Christ; </a:t>
            </a:r>
            <a:r>
              <a:rPr lang="en-US" sz="1200" b="1" baseline="30000" dirty="0">
                <a:latin typeface="Times New Roman" panose="02020603050405020304" pitchFamily="18" charset="0"/>
                <a:cs typeface="Times New Roman" panose="02020603050405020304" pitchFamily="18" charset="0"/>
              </a:rPr>
              <a:t>14 </a:t>
            </a:r>
            <a:r>
              <a:rPr lang="en-US" sz="1200" dirty="0">
                <a:latin typeface="Times New Roman" panose="02020603050405020304" pitchFamily="18" charset="0"/>
                <a:cs typeface="Times New Roman" panose="02020603050405020304" pitchFamily="18" charset="0"/>
              </a:rPr>
              <a:t>and most of the brethren in the Lord, having become confident by my chains, are much more bold to speak the word without fear,” Philippians 1:12-14.</a:t>
            </a:r>
          </a:p>
          <a:p>
            <a:pPr marL="2000250" lvl="4"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is Paul’s calling. </a:t>
            </a:r>
          </a:p>
          <a:p>
            <a:pPr marL="1543050" lvl="3"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ends this letter asking them to remember his chains or imprisonment.</a:t>
            </a:r>
          </a:p>
          <a:p>
            <a:pPr marL="2000250" lvl="4"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ends his letter to the Galatians, “From now on let no one cause trouble for me, for I bear on my body the brand-marks of Jesus,” Galatians 6:17.</a:t>
            </a:r>
          </a:p>
          <a:p>
            <a:pPr marL="2000250" lvl="4"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Do you love the Lord, Paul? </a:t>
            </a:r>
          </a:p>
          <a:p>
            <a:pPr marL="2457450" lvl="5"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He lifts up his shirt. Who could question it?</a:t>
            </a:r>
          </a:p>
          <a:p>
            <a:pPr marL="2457450" lvl="5"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Often in the ancient world slaves were branded to show which master they belonged to. </a:t>
            </a:r>
          </a:p>
          <a:p>
            <a:pPr marL="2914650" lvl="6"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bore marks from the floggings, imprisonments, beatings and stoning that showed whose he was.</a:t>
            </a:r>
          </a:p>
          <a:p>
            <a:pPr marL="2457450" lvl="5"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Sometimes Soldiers would brand themselves with the names of their generals.</a:t>
            </a:r>
          </a:p>
        </p:txBody>
      </p:sp>
    </p:spTree>
    <p:extLst>
      <p:ext uri="{BB962C8B-B14F-4D97-AF65-F5344CB8AC3E}">
        <p14:creationId xmlns:p14="http://schemas.microsoft.com/office/powerpoint/2010/main" val="1791034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Biblecia.com. Colossians Bible Study Notes. FBCH 2013-2014. Joseph Pittano</a:t>
            </a:r>
            <a:endParaRPr lang="en-US"/>
          </a:p>
        </p:txBody>
      </p:sp>
      <p:sp>
        <p:nvSpPr>
          <p:cNvPr id="3" name="Slide Number Placeholder 2"/>
          <p:cNvSpPr>
            <a:spLocks noGrp="1"/>
          </p:cNvSpPr>
          <p:nvPr>
            <p:ph type="sldNum" sz="quarter" idx="12"/>
          </p:nvPr>
        </p:nvSpPr>
        <p:spPr/>
        <p:txBody>
          <a:bodyPr/>
          <a:lstStyle/>
          <a:p>
            <a:fld id="{D2E97BD6-3CFD-41F1-B716-B127D7250771}" type="slidenum">
              <a:rPr lang="en-US" smtClean="0"/>
              <a:t>5</a:t>
            </a:fld>
            <a:endParaRPr lang="en-US"/>
          </a:p>
        </p:txBody>
      </p:sp>
      <p:sp>
        <p:nvSpPr>
          <p:cNvPr id="4" name="Rectangle 3"/>
          <p:cNvSpPr/>
          <p:nvPr/>
        </p:nvSpPr>
        <p:spPr>
          <a:xfrm>
            <a:off x="0" y="692289"/>
            <a:ext cx="9144000" cy="5632311"/>
          </a:xfrm>
          <a:prstGeom prst="rect">
            <a:avLst/>
          </a:prstGeom>
        </p:spPr>
        <p:txBody>
          <a:bodyPr wrap="square">
            <a:spAutoFit/>
          </a:bodyPr>
          <a:lstStyle/>
          <a:p>
            <a:pPr marL="2000250" lvl="4"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"For even as earthly warfare has its decorations with which generals honor the bravery of a soldier, so Christ our leader has His own marks, of which He makes good use in decorating and honoring some of His followers.  These marks, however, are very different from the others; for they have the nature of the cross, and in the sight of the world they are disgraceful … but before God and the angels they surpass all the honors of the world." (Calvin)</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And he was thankful.</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And talking about doors being opened for the gospel. </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They preached in places like Lystra, </a:t>
            </a:r>
            <a:r>
              <a:rPr lang="en-US" sz="1200" dirty="0" err="1">
                <a:latin typeface="Times New Roman" panose="02020603050405020304" pitchFamily="18" charset="0"/>
                <a:cs typeface="Times New Roman" panose="02020603050405020304" pitchFamily="18" charset="0"/>
              </a:rPr>
              <a:t>Iconium</a:t>
            </a:r>
            <a:r>
              <a:rPr lang="en-US" sz="1200" dirty="0">
                <a:latin typeface="Times New Roman" panose="02020603050405020304" pitchFamily="18" charset="0"/>
                <a:cs typeface="Times New Roman" panose="02020603050405020304" pitchFamily="18" charset="0"/>
              </a:rPr>
              <a:t>, Antioch, </a:t>
            </a:r>
            <a:r>
              <a:rPr lang="en-US" sz="1200" dirty="0" err="1">
                <a:latin typeface="Times New Roman" panose="02020603050405020304" pitchFamily="18" charset="0"/>
                <a:cs typeface="Times New Roman" panose="02020603050405020304" pitchFamily="18" charset="0"/>
              </a:rPr>
              <a:t>Pisidia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Pamphylia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Perga</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Attalia</a:t>
            </a:r>
            <a:r>
              <a:rPr lang="en-US" sz="1200" dirty="0">
                <a:latin typeface="Times New Roman" panose="02020603050405020304" pitchFamily="18" charset="0"/>
                <a:cs typeface="Times New Roman" panose="02020603050405020304" pitchFamily="18" charset="0"/>
              </a:rPr>
              <a:t> and more. Acts 14:27 says, “Now when they had come and gathered the church together, they reported all that God had done with them, and that He had opened the door of faith to the Gentiles.” </a:t>
            </a:r>
          </a:p>
          <a:p>
            <a:pPr marL="1543050" lvl="3"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In 1 Corinthians 16:9 and 2 Corinthians 2:12 Paul writes of “doors” opening up to him in his Gentile ministry.</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God opens up doors for the gospel… </a:t>
            </a:r>
          </a:p>
          <a:p>
            <a:pPr marL="1543050" lvl="3"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Acts 13:2-3: “As they ministered to the Lord and fasted, the Holy Spirit said, “Now separate to Me Barnabas and Saul for the work to which I have called them.” </a:t>
            </a:r>
            <a:r>
              <a:rPr lang="en-US" sz="1200" baseline="30000" dirty="0">
                <a:latin typeface="Times New Roman" panose="02020603050405020304" pitchFamily="18" charset="0"/>
                <a:cs typeface="Times New Roman" panose="02020603050405020304" pitchFamily="18" charset="0"/>
              </a:rPr>
              <a:t>3 </a:t>
            </a:r>
            <a:r>
              <a:rPr lang="en-US" sz="1200" dirty="0">
                <a:latin typeface="Times New Roman" panose="02020603050405020304" pitchFamily="18" charset="0"/>
                <a:cs typeface="Times New Roman" panose="02020603050405020304" pitchFamily="18" charset="0"/>
              </a:rPr>
              <a:t>Then, having fasted and prayed, and laid hands on them, they sent </a:t>
            </a:r>
            <a:r>
              <a:rPr lang="en-US" sz="1200" i="1" dirty="0">
                <a:latin typeface="Times New Roman" panose="02020603050405020304" pitchFamily="18" charset="0"/>
                <a:cs typeface="Times New Roman" panose="02020603050405020304" pitchFamily="18" charset="0"/>
              </a:rPr>
              <a:t>them</a:t>
            </a:r>
            <a:r>
              <a:rPr lang="en-US" sz="1200" dirty="0">
                <a:latin typeface="Times New Roman" panose="02020603050405020304" pitchFamily="18" charset="0"/>
                <a:cs typeface="Times New Roman" panose="02020603050405020304" pitchFamily="18" charset="0"/>
              </a:rPr>
              <a:t> away.”</a:t>
            </a:r>
          </a:p>
          <a:p>
            <a:pPr marL="1543050" lvl="3"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They were seen in numerous cities after that.</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…and He shuts them.</a:t>
            </a:r>
          </a:p>
          <a:p>
            <a:pPr marL="1543050" lvl="3"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“Now when they had gone through Phrygia and the region of Galatia, they were forbidden by the Holy Spirit to preach the word in Asia.” Act 16:6.</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 mystery of Christ…”</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Colossians 1:27: “to whom God willed to make known what is the riches of the glory of this mystery among the Gentiles, which is Christ in you, the hope of glory.”</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200" b="1" baseline="30000" dirty="0">
                <a:latin typeface="Times New Roman" panose="02020603050405020304" pitchFamily="18" charset="0"/>
                <a:cs typeface="Times New Roman" panose="02020603050405020304" pitchFamily="18" charset="0"/>
              </a:rPr>
              <a:t>4 </a:t>
            </a:r>
            <a:r>
              <a:rPr lang="en-US" sz="1200" dirty="0">
                <a:latin typeface="Times New Roman" panose="02020603050405020304" pitchFamily="18" charset="0"/>
                <a:cs typeface="Times New Roman" panose="02020603050405020304" pitchFamily="18" charset="0"/>
              </a:rPr>
              <a:t>“that I may make it clear in the way I ought to speak.”</a:t>
            </a:r>
          </a:p>
          <a:p>
            <a:pPr marL="628650" lvl="1"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is the minister’s job.</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Epaphras had done this well among them.</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knew this. 1:5-6a: “because of the hope laid up for you in heaven, of which you previously heard in the word of truth, the gospel </a:t>
            </a:r>
            <a:r>
              <a:rPr lang="en-US" sz="1200" b="1" baseline="30000" dirty="0">
                <a:latin typeface="Times New Roman" panose="02020603050405020304" pitchFamily="18" charset="0"/>
                <a:cs typeface="Times New Roman" panose="02020603050405020304" pitchFamily="18" charset="0"/>
              </a:rPr>
              <a:t>6 </a:t>
            </a:r>
            <a:r>
              <a:rPr lang="en-US" sz="1200" dirty="0">
                <a:latin typeface="Times New Roman" panose="02020603050405020304" pitchFamily="18" charset="0"/>
                <a:cs typeface="Times New Roman" panose="02020603050405020304" pitchFamily="18" charset="0"/>
              </a:rPr>
              <a:t>which has come to you…”</a:t>
            </a:r>
          </a:p>
          <a:p>
            <a:pPr marL="1085850" lvl="2"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Epaphras was a wise builder on the foundation.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Paul wants prayers that he would remain faithful to his ministry. Amen.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692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4"/>
          <p:cNvSpPr>
            <a:spLocks noGrp="1"/>
          </p:cNvSpPr>
          <p:nvPr>
            <p:ph type="ftr" sz="quarter" idx="11"/>
          </p:nvPr>
        </p:nvSpPr>
        <p:spPr>
          <a:xfrm>
            <a:off x="0" y="6569075"/>
            <a:ext cx="9144000" cy="288925"/>
          </a:xfrm>
        </p:spPr>
        <p:txBody>
          <a:bodyPr/>
          <a:lstStyle/>
          <a:p>
            <a:pPr algn="ctr"/>
            <a:r>
              <a:rPr lang="en-US" dirty="0" smtClean="0"/>
              <a:t>Biblecia.com. Colossians Bible Study Notes. FBCH 2013-2014. Joseph Pittano</a:t>
            </a:r>
            <a:endParaRPr lang="en-US" dirty="0"/>
          </a:p>
        </p:txBody>
      </p:sp>
      <p:sp>
        <p:nvSpPr>
          <p:cNvPr id="4" name="Slide Number Placeholder 2"/>
          <p:cNvSpPr>
            <a:spLocks noGrp="1"/>
          </p:cNvSpPr>
          <p:nvPr>
            <p:ph type="sldNum" sz="quarter" idx="12"/>
          </p:nvPr>
        </p:nvSpPr>
        <p:spPr>
          <a:xfrm>
            <a:off x="8229600" y="6477000"/>
            <a:ext cx="762000" cy="244475"/>
          </a:xfrm>
        </p:spPr>
        <p:txBody>
          <a:bodyPr/>
          <a:lstStyle/>
          <a:p>
            <a:fld id="{72A1529E-0D72-47CF-8E6D-84F10CEE3B2A}" type="slidenum">
              <a:rPr lang="en-US" smtClean="0"/>
              <a:t>6</a:t>
            </a:fld>
            <a:endParaRPr lang="en-US"/>
          </a:p>
        </p:txBody>
      </p:sp>
      <p:sp>
        <p:nvSpPr>
          <p:cNvPr id="5" name="Title 1"/>
          <p:cNvSpPr txBox="1">
            <a:spLocks/>
          </p:cNvSpPr>
          <p:nvPr/>
        </p:nvSpPr>
        <p:spPr>
          <a:xfrm>
            <a:off x="609600" y="282575"/>
            <a:ext cx="7772400" cy="1470025"/>
          </a:xfrm>
          <a:prstGeom prst="rect">
            <a:avLst/>
          </a:prstGeom>
        </p:spPr>
        <p:txBody>
          <a:bodyPr>
            <a:noAutofit/>
          </a:bodyPr>
          <a:lst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a:lstStyle>
          <a:p>
            <a:pPr algn="ctr"/>
            <a:r>
              <a:rPr lang="en-US" sz="4000" dirty="0" smtClean="0">
                <a:solidFill>
                  <a:schemeClr val="tx1">
                    <a:lumMod val="65000"/>
                  </a:schemeClr>
                </a:solidFill>
                <a:latin typeface="Papyrus" pitchFamily="66" charset="0"/>
              </a:rPr>
              <a:t>Biblecia.com </a:t>
            </a:r>
            <a:br>
              <a:rPr lang="en-US" sz="4000" dirty="0" smtClean="0">
                <a:solidFill>
                  <a:schemeClr val="tx1">
                    <a:lumMod val="65000"/>
                  </a:schemeClr>
                </a:solidFill>
                <a:latin typeface="Papyrus" pitchFamily="66" charset="0"/>
              </a:rPr>
            </a:br>
            <a:r>
              <a:rPr lang="en-US" sz="4000" dirty="0" smtClean="0">
                <a:solidFill>
                  <a:schemeClr val="tx1">
                    <a:lumMod val="65000"/>
                  </a:schemeClr>
                </a:solidFill>
                <a:latin typeface="Papyrus" pitchFamily="66" charset="0"/>
              </a:rPr>
              <a:t>presents:</a:t>
            </a:r>
            <a:endParaRPr lang="en-US" sz="4000" dirty="0">
              <a:solidFill>
                <a:schemeClr val="tx1">
                  <a:lumMod val="65000"/>
                </a:schemeClr>
              </a:solidFill>
              <a:latin typeface="Papyrus" pitchFamily="66" charset="0"/>
            </a:endParaRPr>
          </a:p>
        </p:txBody>
      </p:sp>
      <p:sp>
        <p:nvSpPr>
          <p:cNvPr id="6" name="Subtitle 2"/>
          <p:cNvSpPr txBox="1">
            <a:spLocks/>
          </p:cNvSpPr>
          <p:nvPr/>
        </p:nvSpPr>
        <p:spPr>
          <a:xfrm>
            <a:off x="1371600" y="4267200"/>
            <a:ext cx="6400800" cy="2590800"/>
          </a:xfrm>
          <a:prstGeom prst="rect">
            <a:avLst/>
          </a:prstGeom>
        </p:spPr>
        <p:txBody>
          <a:bodyPr>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lgn="ctr"/>
            <a:endParaRPr lang="en-US" dirty="0" smtClean="0">
              <a:latin typeface="Papyrus" pitchFamily="66" charset="0"/>
            </a:endParaRPr>
          </a:p>
          <a:p>
            <a:pPr marL="0" indent="0" algn="ctr">
              <a:buNone/>
            </a:pPr>
            <a:r>
              <a:rPr lang="en-US" dirty="0" smtClean="0">
                <a:solidFill>
                  <a:srgbClr val="FF0000"/>
                </a:solidFill>
                <a:latin typeface="Papyrus" pitchFamily="66" charset="0"/>
              </a:rPr>
              <a:t>Colossians </a:t>
            </a:r>
            <a:r>
              <a:rPr lang="en-US" dirty="0" smtClean="0">
                <a:solidFill>
                  <a:srgbClr val="FF0000"/>
                </a:solidFill>
                <a:latin typeface="Papyrus" pitchFamily="66" charset="0"/>
              </a:rPr>
              <a:t>3:22-4:4 </a:t>
            </a:r>
            <a:endParaRPr lang="en-US" dirty="0" smtClean="0">
              <a:solidFill>
                <a:srgbClr val="FF0000"/>
              </a:solidFill>
              <a:latin typeface="Papyrus" pitchFamily="66"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2526432"/>
            <a:ext cx="2514600" cy="31885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8" name="Group 7"/>
          <p:cNvGrpSpPr/>
          <p:nvPr/>
        </p:nvGrpSpPr>
        <p:grpSpPr>
          <a:xfrm>
            <a:off x="2286000" y="3048000"/>
            <a:ext cx="7010400" cy="1828800"/>
            <a:chOff x="2286000" y="2941744"/>
            <a:chExt cx="7010400" cy="1828800"/>
          </a:xfrm>
        </p:grpSpPr>
        <p:sp>
          <p:nvSpPr>
            <p:cNvPr id="9" name="TextBox 8"/>
            <p:cNvSpPr txBox="1"/>
            <p:nvPr/>
          </p:nvSpPr>
          <p:spPr>
            <a:xfrm>
              <a:off x="2286000" y="2941744"/>
              <a:ext cx="4343400" cy="1077218"/>
            </a:xfrm>
            <a:prstGeom prst="rect">
              <a:avLst/>
            </a:prstGeom>
            <a:noFill/>
          </p:spPr>
          <p:txBody>
            <a:bodyPr wrap="square" rtlCol="0">
              <a:spAutoFit/>
            </a:bodyPr>
            <a:lstStyle/>
            <a:p>
              <a:pPr algn="ctr"/>
              <a:r>
                <a:rPr lang="en-US" sz="3200" dirty="0" smtClean="0">
                  <a:solidFill>
                    <a:schemeClr val="tx1">
                      <a:lumMod val="65000"/>
                    </a:schemeClr>
                  </a:solidFill>
                  <a:latin typeface="Papyrus" pitchFamily="66" charset="0"/>
                </a:rPr>
                <a:t/>
              </a:r>
              <a:br>
                <a:rPr lang="en-US" sz="3200" dirty="0" smtClean="0">
                  <a:solidFill>
                    <a:schemeClr val="tx1">
                      <a:lumMod val="65000"/>
                    </a:schemeClr>
                  </a:solidFill>
                  <a:latin typeface="Papyrus" pitchFamily="66" charset="0"/>
                </a:rPr>
              </a:br>
              <a:r>
                <a:rPr lang="en-US" sz="3200" dirty="0" smtClean="0">
                  <a:solidFill>
                    <a:schemeClr val="tx1">
                      <a:lumMod val="65000"/>
                    </a:schemeClr>
                  </a:solidFill>
                  <a:latin typeface="Papyrus" pitchFamily="66" charset="0"/>
                </a:rPr>
                <a:t>“Increasing in the</a:t>
              </a:r>
            </a:p>
          </p:txBody>
        </p:sp>
        <p:sp>
          <p:nvSpPr>
            <p:cNvPr id="10" name="TextBox 9"/>
            <p:cNvSpPr txBox="1"/>
            <p:nvPr/>
          </p:nvSpPr>
          <p:spPr>
            <a:xfrm>
              <a:off x="6286500" y="3581400"/>
              <a:ext cx="2476500" cy="461665"/>
            </a:xfrm>
            <a:prstGeom prst="rect">
              <a:avLst/>
            </a:prstGeom>
            <a:noFill/>
          </p:spPr>
          <p:txBody>
            <a:bodyPr wrap="square" rtlCol="0">
              <a:spAutoFit/>
            </a:bodyPr>
            <a:lstStyle/>
            <a:p>
              <a:r>
                <a:rPr lang="en-US" sz="2400" dirty="0" smtClean="0">
                  <a:solidFill>
                    <a:schemeClr val="tx1">
                      <a:lumMod val="65000"/>
                    </a:schemeClr>
                  </a:solidFill>
                  <a:latin typeface="Papyrus" pitchFamily="66" charset="0"/>
                </a:rPr>
                <a:t>incomparable</a:t>
              </a:r>
              <a:endParaRPr lang="en-US" sz="2400" dirty="0">
                <a:solidFill>
                  <a:schemeClr val="tx1">
                    <a:lumMod val="65000"/>
                  </a:schemeClr>
                </a:solidFill>
              </a:endParaRPr>
            </a:p>
          </p:txBody>
        </p:sp>
        <p:sp>
          <p:nvSpPr>
            <p:cNvPr id="11" name="TextBox 10"/>
            <p:cNvSpPr txBox="1"/>
            <p:nvPr/>
          </p:nvSpPr>
          <p:spPr>
            <a:xfrm>
              <a:off x="6781800" y="3939547"/>
              <a:ext cx="2514600" cy="830997"/>
            </a:xfrm>
            <a:prstGeom prst="rect">
              <a:avLst/>
            </a:prstGeom>
            <a:noFill/>
          </p:spPr>
          <p:txBody>
            <a:bodyPr wrap="square" rtlCol="0">
              <a:spAutoFit/>
            </a:bodyPr>
            <a:lstStyle/>
            <a:p>
              <a:r>
                <a:rPr lang="en-US" sz="4800" dirty="0" smtClean="0">
                  <a:solidFill>
                    <a:schemeClr val="tx1">
                      <a:lumMod val="65000"/>
                    </a:schemeClr>
                  </a:solidFill>
                  <a:latin typeface="Papyrus" pitchFamily="66" charset="0"/>
                </a:rPr>
                <a:t>Christ!”</a:t>
              </a:r>
              <a:endParaRPr lang="en-US" sz="4800" dirty="0" smtClean="0">
                <a:solidFill>
                  <a:schemeClr val="tx1">
                    <a:lumMod val="65000"/>
                  </a:schemeClr>
                </a:solidFill>
              </a:endParaRPr>
            </a:p>
          </p:txBody>
        </p:sp>
        <p:sp>
          <p:nvSpPr>
            <p:cNvPr id="12" name="TextBox 11"/>
            <p:cNvSpPr txBox="1"/>
            <p:nvPr/>
          </p:nvSpPr>
          <p:spPr>
            <a:xfrm>
              <a:off x="3886200" y="3863137"/>
              <a:ext cx="2743200" cy="523220"/>
            </a:xfrm>
            <a:prstGeom prst="rect">
              <a:avLst/>
            </a:prstGeom>
            <a:noFill/>
          </p:spPr>
          <p:txBody>
            <a:bodyPr wrap="square" rtlCol="0">
              <a:spAutoFit/>
            </a:bodyPr>
            <a:lstStyle/>
            <a:p>
              <a:r>
                <a:rPr lang="en-US" sz="2800" dirty="0" smtClean="0">
                  <a:solidFill>
                    <a:schemeClr val="tx1">
                      <a:lumMod val="65000"/>
                    </a:schemeClr>
                  </a:solidFill>
                  <a:latin typeface="Papyrus" pitchFamily="66" charset="0"/>
                </a:rPr>
                <a:t>knowledge of the</a:t>
              </a:r>
            </a:p>
          </p:txBody>
        </p:sp>
      </p:grpSp>
      <p:grpSp>
        <p:nvGrpSpPr>
          <p:cNvPr id="13" name="Group 12"/>
          <p:cNvGrpSpPr/>
          <p:nvPr/>
        </p:nvGrpSpPr>
        <p:grpSpPr>
          <a:xfrm>
            <a:off x="685800" y="1447800"/>
            <a:ext cx="7772400" cy="2209800"/>
            <a:chOff x="685800" y="1095865"/>
            <a:chExt cx="7772400" cy="2209800"/>
          </a:xfrm>
        </p:grpSpPr>
        <p:sp>
          <p:nvSpPr>
            <p:cNvPr id="14" name="Title 1"/>
            <p:cNvSpPr txBox="1">
              <a:spLocks/>
            </p:cNvSpPr>
            <p:nvPr/>
          </p:nvSpPr>
          <p:spPr>
            <a:xfrm>
              <a:off x="685800" y="1095865"/>
              <a:ext cx="7772400" cy="2209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latin typeface="Papyrus" pitchFamily="66" charset="0"/>
                </a:rPr>
                <a:t>St. Paul’s Letter to the </a:t>
              </a:r>
              <a:br>
                <a:rPr lang="en-US" sz="5400" dirty="0" smtClean="0">
                  <a:latin typeface="Papyrus" pitchFamily="66" charset="0"/>
                </a:rPr>
              </a:br>
              <a:r>
                <a:rPr lang="en-US" sz="5400" dirty="0" smtClean="0">
                  <a:latin typeface="Papyrus" pitchFamily="66" charset="0"/>
                </a:rPr>
                <a:t>    </a:t>
              </a:r>
              <a:r>
                <a:rPr lang="en-US" sz="5400" dirty="0" err="1" smtClean="0">
                  <a:latin typeface="Papyrus" pitchFamily="66" charset="0"/>
                </a:rPr>
                <a:t>olossians</a:t>
              </a:r>
              <a:endParaRPr lang="en-US" sz="3600" dirty="0">
                <a:latin typeface="Papyrus" pitchFamily="66" charset="0"/>
              </a:endParaRPr>
            </a:p>
          </p:txBody>
        </p:sp>
        <p:sp>
          <p:nvSpPr>
            <p:cNvPr id="15" name="TextBox 14"/>
            <p:cNvSpPr txBox="1"/>
            <p:nvPr/>
          </p:nvSpPr>
          <p:spPr>
            <a:xfrm>
              <a:off x="2971800" y="2086464"/>
              <a:ext cx="1752600" cy="1107996"/>
            </a:xfrm>
            <a:prstGeom prst="rect">
              <a:avLst/>
            </a:prstGeom>
            <a:noFill/>
          </p:spPr>
          <p:txBody>
            <a:bodyPr wrap="square" rtlCol="0">
              <a:spAutoFit/>
            </a:bodyPr>
            <a:lstStyle/>
            <a:p>
              <a:r>
                <a:rPr lang="en-US" sz="6600" dirty="0" smtClean="0">
                  <a:latin typeface="Papyrus" pitchFamily="66" charset="0"/>
                </a:rPr>
                <a:t>C</a:t>
              </a:r>
              <a:endParaRPr lang="en-US" dirty="0">
                <a:latin typeface="Papyrus" pitchFamily="66" charset="0"/>
              </a:endParaRPr>
            </a:p>
          </p:txBody>
        </p:sp>
      </p:grpSp>
      <p:sp>
        <p:nvSpPr>
          <p:cNvPr id="16" name="Rectangle 15"/>
          <p:cNvSpPr/>
          <p:nvPr/>
        </p:nvSpPr>
        <p:spPr>
          <a:xfrm>
            <a:off x="2439777" y="5562600"/>
            <a:ext cx="424206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CLASS NOTES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053123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316</TotalTime>
  <Words>284</Words>
  <Application>Microsoft Office PowerPoint</Application>
  <PresentationFormat>On-screen Show (4:3)</PresentationFormat>
  <Paragraphs>118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23</cp:revision>
  <dcterms:created xsi:type="dcterms:W3CDTF">2013-08-25T21:17:12Z</dcterms:created>
  <dcterms:modified xsi:type="dcterms:W3CDTF">2013-12-30T18:43:31Z</dcterms:modified>
</cp:coreProperties>
</file>