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7A8-70A2-4725-8C20-D9FC0B8D3848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82AF-6BB4-4B29-BF1C-EFE326562D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27"/>
          <p:cNvSpPr txBox="1">
            <a:spLocks/>
          </p:cNvSpPr>
          <p:nvPr userDrawn="1"/>
        </p:nvSpPr>
        <p:spPr>
          <a:xfrm>
            <a:off x="0" y="6553200"/>
            <a:ext cx="9144000" cy="2889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ctr" defTabSz="914400" rtl="0" eaLnBrk="1" latinLnBrk="0" hangingPunct="1">
              <a:defRPr kumimoji="0" sz="1200" kern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Biblecia.com. Colossians Bible Study Notes. FBCH 2013-2014. Joseph Pittano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7A8-70A2-4725-8C20-D9FC0B8D3848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82AF-6BB4-4B29-BF1C-EFE326562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7A8-70A2-4725-8C20-D9FC0B8D3848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82AF-6BB4-4B29-BF1C-EFE326562D9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7A8-70A2-4725-8C20-D9FC0B8D3848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82AF-6BB4-4B29-BF1C-EFE326562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7A8-70A2-4725-8C20-D9FC0B8D3848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82AF-6BB4-4B29-BF1C-EFE326562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0527A8-70A2-4725-8C20-D9FC0B8D3848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0" y="6416675"/>
            <a:ext cx="9144000" cy="2889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Biblecia.com. Colossians Bible Study Notes. FBCH 2013-2014. Joseph Pittano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DD82AF-6BB4-4B29-BF1C-EFE326562D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72A1529E-0D72-47CF-8E6D-84F10CEE3B2A}" type="slidenum">
              <a:rPr lang="en-US" smtClean="0"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825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  <a:latin typeface="Papyrus" pitchFamily="66" charset="0"/>
              </a:rPr>
              <a:t>Biblecia.com </a:t>
            </a:r>
            <a:br>
              <a:rPr lang="en-US" sz="4000" dirty="0" smtClean="0">
                <a:solidFill>
                  <a:schemeClr val="tx1">
                    <a:lumMod val="65000"/>
                  </a:schemeClr>
                </a:solidFill>
                <a:latin typeface="Papyrus" pitchFamily="66" charset="0"/>
              </a:rPr>
            </a:b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  <a:latin typeface="Papyrus" pitchFamily="66" charset="0"/>
              </a:rPr>
              <a:t>presents:</a:t>
            </a:r>
            <a:endParaRPr lang="en-US" sz="4000" dirty="0">
              <a:solidFill>
                <a:schemeClr val="tx1">
                  <a:lumMod val="65000"/>
                </a:schemeClr>
              </a:solidFill>
              <a:latin typeface="Papyru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4267200"/>
            <a:ext cx="6400800" cy="2590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>
              <a:latin typeface="Papyrus" pitchFamily="66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Papyrus" pitchFamily="66" charset="0"/>
              </a:rPr>
              <a:t>Colossians </a:t>
            </a:r>
            <a:r>
              <a:rPr lang="en-US" dirty="0" smtClean="0">
                <a:solidFill>
                  <a:srgbClr val="FF0000"/>
                </a:solidFill>
                <a:latin typeface="Papyrus" pitchFamily="66" charset="0"/>
              </a:rPr>
              <a:t>1:5-8 </a:t>
            </a:r>
            <a:endParaRPr lang="en-US" dirty="0" smtClean="0">
              <a:solidFill>
                <a:srgbClr val="FF0000"/>
              </a:solidFill>
              <a:latin typeface="Papyrus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26432"/>
            <a:ext cx="2514600" cy="31885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8" name="Group 7"/>
          <p:cNvGrpSpPr/>
          <p:nvPr/>
        </p:nvGrpSpPr>
        <p:grpSpPr>
          <a:xfrm>
            <a:off x="2286000" y="3048000"/>
            <a:ext cx="7010400" cy="1828800"/>
            <a:chOff x="2286000" y="2941744"/>
            <a:chExt cx="7010400" cy="1828800"/>
          </a:xfrm>
        </p:grpSpPr>
        <p:sp>
          <p:nvSpPr>
            <p:cNvPr id="9" name="TextBox 8"/>
            <p:cNvSpPr txBox="1"/>
            <p:nvPr/>
          </p:nvSpPr>
          <p:spPr>
            <a:xfrm>
              <a:off x="2286000" y="2941744"/>
              <a:ext cx="4343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/>
              </a:r>
              <a:br>
                <a:rPr lang="en-US" sz="32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</a:br>
              <a:r>
                <a:rPr lang="en-US" sz="32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“Increasing in the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86500" y="3581400"/>
              <a:ext cx="2476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incomparable</a:t>
              </a:r>
              <a:endParaRPr lang="en-US" sz="2400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1800" y="3939547"/>
              <a:ext cx="2514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Christ!”</a:t>
              </a:r>
              <a:endParaRPr lang="en-US" sz="4800" dirty="0" smtClean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6200" y="3863137"/>
              <a:ext cx="274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knowledge of the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800" y="1447800"/>
            <a:ext cx="7772400" cy="2209800"/>
            <a:chOff x="685800" y="1095865"/>
            <a:chExt cx="7772400" cy="2209800"/>
          </a:xfrm>
        </p:grpSpPr>
        <p:sp>
          <p:nvSpPr>
            <p:cNvPr id="14" name="Title 1"/>
            <p:cNvSpPr txBox="1">
              <a:spLocks/>
            </p:cNvSpPr>
            <p:nvPr/>
          </p:nvSpPr>
          <p:spPr>
            <a:xfrm>
              <a:off x="685800" y="1095865"/>
              <a:ext cx="7772400" cy="2209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400" dirty="0" smtClean="0">
                  <a:latin typeface="Papyrus" pitchFamily="66" charset="0"/>
                </a:rPr>
                <a:t>St. Paul’s Letter to the </a:t>
              </a:r>
              <a:br>
                <a:rPr lang="en-US" sz="5400" dirty="0" smtClean="0">
                  <a:latin typeface="Papyrus" pitchFamily="66" charset="0"/>
                </a:rPr>
              </a:br>
              <a:r>
                <a:rPr lang="en-US" sz="5400" dirty="0" smtClean="0">
                  <a:latin typeface="Papyrus" pitchFamily="66" charset="0"/>
                </a:rPr>
                <a:t>    </a:t>
              </a:r>
              <a:r>
                <a:rPr lang="en-US" sz="5400" dirty="0" err="1" smtClean="0">
                  <a:latin typeface="Papyrus" pitchFamily="66" charset="0"/>
                </a:rPr>
                <a:t>olossians</a:t>
              </a:r>
              <a:endParaRPr lang="en-US" sz="3600" dirty="0">
                <a:latin typeface="Papyru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2086464"/>
              <a:ext cx="17526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latin typeface="Papyrus" pitchFamily="66" charset="0"/>
                </a:rPr>
                <a:t>C</a:t>
              </a:r>
              <a:endParaRPr lang="en-US" dirty="0">
                <a:latin typeface="Papyrus" pitchFamily="66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439777" y="5562600"/>
            <a:ext cx="4242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CLASS NOTES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0" y="6569075"/>
            <a:ext cx="9144000" cy="288925"/>
          </a:xfrm>
        </p:spPr>
        <p:txBody>
          <a:bodyPr/>
          <a:lstStyle/>
          <a:p>
            <a:pPr algn="ctr"/>
            <a:r>
              <a:rPr lang="en-US" dirty="0" smtClean="0"/>
              <a:t>Biblecia.com. Colossians Bible Study Notes. FBCH 2013-2014. Joseph Pittano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2150053">
            <a:off x="5261991" y="4837899"/>
            <a:ext cx="2379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tencil" pitchFamily="82" charset="0"/>
              </a:rPr>
              <a:t>Continued</a:t>
            </a:r>
            <a:endParaRPr lang="en-US" sz="2800" dirty="0">
              <a:solidFill>
                <a:srgbClr val="FF0000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7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06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latin typeface="Times New Roman" pitchFamily="18" charset="0"/>
                <a:cs typeface="Times New Roman" pitchFamily="18" charset="0"/>
              </a:rPr>
              <a:t>4 Aug. Day 4.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Vs. 6 still. “…even as 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it has been doing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in you also since the day you heard 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of it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…”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Let’s talk a bit about evidences for faith.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Paul asked the Galatians in Galatians 3:3: “Are you so foolish? Having begun in the Spirit, are you now being made perfect by the flesh?”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gospel was bearing fruit in Galatia there, as it is here in Colosse.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Paul knew it.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Fascinating! How can you or I ever tell someone has, “Begun in the Spirit?”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Is this just for the Apostles? No.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 thought we can’t know the heart though?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Do we twist that passage on Samuels’ choice of David a little too much sometimes? 1 Samuel 16:7.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Of course we’re not God.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But, there’s Peter’s condemnation of the sorcerer. Acts 8:20.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Judging of false prophets. Matthew 7:15-16.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absolute discerning of spiritual inspiration in a speaker or spirit by its (or his or her)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verbal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confession. 1 John 4:2.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 where do we draw the line lest we uproot wheat…from our local fellowships? </a:t>
            </a:r>
          </a:p>
          <a:p>
            <a:pPr marL="2000250" lvl="4" indent="-171450">
              <a:buFont typeface="Arial" pitchFamily="34" charset="0"/>
              <a:buChar char="•"/>
            </a:pP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We can’t overturn someone’s faith.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Multiple witnesses helps.</a:t>
            </a:r>
          </a:p>
          <a:p>
            <a:pPr marL="2000250" lvl="4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That passage about two or three being gathered in His name speaks of judgment. Matthew 18:19. This follows four verses teaching judgment for sin among the church.</a:t>
            </a:r>
          </a:p>
          <a:p>
            <a:pPr marL="2457450" lvl="5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How does this reduce our chances of being wrong?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gospel changes people and whole cultures.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Colossians were changing.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What sort of reforms may be needed in 1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century Asia Minor, do you think?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What may have changed among them?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lands were cannibals; some were democrats.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Perhaps marriages were strengthened.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That should always be true you know?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 know it may be hard to imagine seeing as how today the divorce rate’s about the same inside the church as it is outside.</a:t>
            </a:r>
          </a:p>
          <a:p>
            <a:pPr marL="2000250" lvl="4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How can the gospel change a marriage?</a:t>
            </a:r>
          </a:p>
          <a:p>
            <a:pPr marL="2457450" lvl="5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Sound preaching on grace more than any other help book helps me.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We’ll see some real practical counsel on this later.</a:t>
            </a:r>
          </a:p>
        </p:txBody>
      </p:sp>
    </p:spTree>
    <p:extLst>
      <p:ext uri="{BB962C8B-B14F-4D97-AF65-F5344CB8AC3E}">
        <p14:creationId xmlns:p14="http://schemas.microsoft.com/office/powerpoint/2010/main" val="65754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Do you think people maybe turned from their previous lifestyles? “From darkness.” Fornication and the like?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Sidebar: 14 of the first 15 Roman emperors were sodomites. Nero was. Augustus Caesar, Julius Caesar, Tiberius Caesar- all sodomites. In Greece: Plato and Socrates also). Think we have it tough now? It was the norm then.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My point in mentioning these potential changes is to say that perhaps they weren’t all that different from us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Vs. 6 still. “…and understood the grace of God in truth.”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“Let go and let God.”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Good and bad statement.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Christianity is a religion of the mind.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Our thoughts are to be conforming to that understanding.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Jeremiah 9:23-24a: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“Thus says the </a:t>
            </a:r>
            <a:r>
              <a:rPr lang="en-US" sz="1400" cap="small" dirty="0"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“Let not the wise 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glory in his wisdom,</a:t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Let not the mighty 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glory in his might,</a:t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Nor let the rich 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glory in his riches;</a:t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24 But let him who glories glory in this,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That he understands and knows Me...” We understand the grace of God in light of our sin in light of the law.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Talked about this Wednesday night in the church Bible study.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MAN WILL WE GET INTO THIS LATER ON IN CHAPTER TWO!!!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In maturity we come to understand grace, at least a little bit, not only in its immediate application to us under the law, but in its breadth.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If we’re wise we’ll even come to see it a bit like God sees it!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The gospel is really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really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really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really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big. 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It even gets to the restoration of the very physical universe.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It is as he says here, “in truth.” Can’t 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really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have love without truth and can’t 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really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 have truth without love.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John 4:23: “But the hour is coming, and now is, when the true worshipers will worship the Father in spirit and truth; for the Father is seeking such to worship Him.”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Reflections on the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solas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with a focus on sola </a:t>
            </a:r>
            <a:r>
              <a:rPr lang="en-US" i="1" u="sng" baseline="30000" dirty="0">
                <a:latin typeface="Times New Roman" pitchFamily="18" charset="0"/>
                <a:cs typeface="Times New Roman" pitchFamily="18" charset="0"/>
              </a:rPr>
              <a:t>gratia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Vs. 7. “…just as you learned 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 from Epaphras, our beloved fellow bond-servant, who is a faithful servant of Christ on our behalf.”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The “our” here may lead us to believe that Paul is referencing Timothy as an Apostle. </a:t>
            </a:r>
          </a:p>
        </p:txBody>
      </p:sp>
    </p:spTree>
    <p:extLst>
      <p:ext uri="{BB962C8B-B14F-4D97-AF65-F5344CB8AC3E}">
        <p14:creationId xmlns:p14="http://schemas.microsoft.com/office/powerpoint/2010/main" val="66381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 was a reference to Timothy, but not at all necessarily as an Apostle.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Matthew Henry commentary: “They were fellow-laborers in the work of the Lord, though one was an Apostle and the other an ordinary minister.” 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Epaphras had instructed them in the way of the Lord.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This is part of the letter’s internal evidence of Epaphras’ pastoral position in Colosse.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Vs. 8. “…and he also informed us of your love in the Spirit.”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Again, love identified them.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What did their Master say?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“By this all will know that you are My disciples, if you have love for one another.” John 13:35.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Epaphras made their salvation/discipleship known to Paul in this way.</a:t>
            </a:r>
          </a:p>
          <a:p>
            <a:pPr marL="1543050" lvl="3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Paul has spoken well of this church’s love now already twice in eight verses.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There was really nothing unique about this love in this church. Paul always spoke of love in every single letter he wrote in many ways.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Roman church was told that the love of God found among us is directly because the Holy Spirit has been given to us.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Corinth, among all the gifts there, was where Paul wrote his great discourse on love to.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Galatians were told of the fruit of the Spirit with love on top.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Ephesians were told over and over and over how to walk in love toward one another.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Philippians were told how love can focus unity of mind.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Thessalonians were said to have been “…taught by God to love one another.”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Paul tells Timothy that the, “…purpose of the commandment is love…”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Titus was instructed on how to shepherd the love that was found among God’s people where he pastored in Crete.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Philemon was lauded for his love among the saints. 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They weren’t perfect. Later they too will be challenged to be better in love. They weren’t perfect, but they were perfect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in Christ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this made them marked by love.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Are we made perfect in Christ?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How so?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What of sinless perfection silliness?</a:t>
            </a:r>
          </a:p>
        </p:txBody>
      </p:sp>
    </p:spTree>
    <p:extLst>
      <p:ext uri="{BB962C8B-B14F-4D97-AF65-F5344CB8AC3E}">
        <p14:creationId xmlns:p14="http://schemas.microsoft.com/office/powerpoint/2010/main" val="413133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72A1529E-0D72-47CF-8E6D-84F10CEE3B2A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825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  <a:latin typeface="Papyrus" pitchFamily="66" charset="0"/>
              </a:rPr>
              <a:t>Biblecia.com </a:t>
            </a:r>
            <a:br>
              <a:rPr lang="en-US" sz="4000" dirty="0" smtClean="0">
                <a:solidFill>
                  <a:schemeClr val="tx1">
                    <a:lumMod val="65000"/>
                  </a:schemeClr>
                </a:solidFill>
                <a:latin typeface="Papyrus" pitchFamily="66" charset="0"/>
              </a:rPr>
            </a:b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  <a:latin typeface="Papyrus" pitchFamily="66" charset="0"/>
              </a:rPr>
              <a:t>presents:</a:t>
            </a:r>
            <a:endParaRPr lang="en-US" sz="4000" dirty="0">
              <a:solidFill>
                <a:schemeClr val="tx1">
                  <a:lumMod val="65000"/>
                </a:schemeClr>
              </a:solidFill>
              <a:latin typeface="Papyru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4267200"/>
            <a:ext cx="6400800" cy="2590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>
              <a:latin typeface="Papyrus" pitchFamily="66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Papyrus" pitchFamily="66" charset="0"/>
              </a:rPr>
              <a:t>Colossians </a:t>
            </a:r>
            <a:r>
              <a:rPr lang="en-US" dirty="0" smtClean="0">
                <a:solidFill>
                  <a:srgbClr val="FF0000"/>
                </a:solidFill>
                <a:latin typeface="Papyrus" pitchFamily="66" charset="0"/>
              </a:rPr>
              <a:t>1:5-8 </a:t>
            </a:r>
            <a:endParaRPr lang="en-US" dirty="0" smtClean="0">
              <a:solidFill>
                <a:srgbClr val="FF0000"/>
              </a:solidFill>
              <a:latin typeface="Papyrus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26432"/>
            <a:ext cx="2514600" cy="31885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8" name="Group 7"/>
          <p:cNvGrpSpPr/>
          <p:nvPr/>
        </p:nvGrpSpPr>
        <p:grpSpPr>
          <a:xfrm>
            <a:off x="2286000" y="3048000"/>
            <a:ext cx="7010400" cy="1828800"/>
            <a:chOff x="2286000" y="2941744"/>
            <a:chExt cx="7010400" cy="1828800"/>
          </a:xfrm>
        </p:grpSpPr>
        <p:sp>
          <p:nvSpPr>
            <p:cNvPr id="9" name="TextBox 8"/>
            <p:cNvSpPr txBox="1"/>
            <p:nvPr/>
          </p:nvSpPr>
          <p:spPr>
            <a:xfrm>
              <a:off x="2286000" y="2941744"/>
              <a:ext cx="4343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/>
              </a:r>
              <a:br>
                <a:rPr lang="en-US" sz="32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</a:br>
              <a:r>
                <a:rPr lang="en-US" sz="32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“Increasing in the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86500" y="3581400"/>
              <a:ext cx="2476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incomparable</a:t>
              </a:r>
              <a:endParaRPr lang="en-US" sz="2400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1800" y="3939547"/>
              <a:ext cx="2514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Christ!”</a:t>
              </a:r>
              <a:endParaRPr lang="en-US" sz="4800" dirty="0" smtClean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6200" y="3863137"/>
              <a:ext cx="274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65000"/>
                    </a:schemeClr>
                  </a:solidFill>
                  <a:latin typeface="Papyrus" pitchFamily="66" charset="0"/>
                </a:rPr>
                <a:t>knowledge of the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800" y="1447800"/>
            <a:ext cx="7772400" cy="2209800"/>
            <a:chOff x="685800" y="1095865"/>
            <a:chExt cx="7772400" cy="2209800"/>
          </a:xfrm>
        </p:grpSpPr>
        <p:sp>
          <p:nvSpPr>
            <p:cNvPr id="14" name="Title 1"/>
            <p:cNvSpPr txBox="1">
              <a:spLocks/>
            </p:cNvSpPr>
            <p:nvPr/>
          </p:nvSpPr>
          <p:spPr>
            <a:xfrm>
              <a:off x="685800" y="1095865"/>
              <a:ext cx="7772400" cy="2209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400" dirty="0" smtClean="0">
                  <a:latin typeface="Papyrus" pitchFamily="66" charset="0"/>
                </a:rPr>
                <a:t>St. Paul’s Letter to the </a:t>
              </a:r>
              <a:br>
                <a:rPr lang="en-US" sz="5400" dirty="0" smtClean="0">
                  <a:latin typeface="Papyrus" pitchFamily="66" charset="0"/>
                </a:rPr>
              </a:br>
              <a:r>
                <a:rPr lang="en-US" sz="5400" dirty="0" smtClean="0">
                  <a:latin typeface="Papyrus" pitchFamily="66" charset="0"/>
                </a:rPr>
                <a:t>    </a:t>
              </a:r>
              <a:r>
                <a:rPr lang="en-US" sz="5400" dirty="0" err="1" smtClean="0">
                  <a:latin typeface="Papyrus" pitchFamily="66" charset="0"/>
                </a:rPr>
                <a:t>olossians</a:t>
              </a:r>
              <a:endParaRPr lang="en-US" sz="3600" dirty="0">
                <a:latin typeface="Papyru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2086464"/>
              <a:ext cx="17526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latin typeface="Papyrus" pitchFamily="66" charset="0"/>
                </a:rPr>
                <a:t>C</a:t>
              </a:r>
              <a:endParaRPr lang="en-US" dirty="0">
                <a:latin typeface="Papyrus" pitchFamily="66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439777" y="5562600"/>
            <a:ext cx="4242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CLASS NOTES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0" y="6569075"/>
            <a:ext cx="9144000" cy="288925"/>
          </a:xfrm>
        </p:spPr>
        <p:txBody>
          <a:bodyPr/>
          <a:lstStyle/>
          <a:p>
            <a:pPr algn="ctr"/>
            <a:r>
              <a:rPr lang="en-US" dirty="0" smtClean="0"/>
              <a:t>Biblecia.com. Colossians Bible Study Notes. FBCH 2013-2014. Joseph Pittano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2150053">
            <a:off x="5261991" y="4837899"/>
            <a:ext cx="2379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tencil" pitchFamily="82" charset="0"/>
              </a:rPr>
              <a:t>Continued</a:t>
            </a:r>
            <a:endParaRPr lang="en-US" sz="2800" dirty="0">
              <a:solidFill>
                <a:srgbClr val="FF0000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09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208</Words>
  <Application>Microsoft Office PowerPoint</Application>
  <PresentationFormat>On-screen Show (4:3)</PresentationFormat>
  <Paragraphs>106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2013-08-03T03:19:07Z</dcterms:created>
  <dcterms:modified xsi:type="dcterms:W3CDTF">2013-08-03T03:33:05Z</dcterms:modified>
</cp:coreProperties>
</file>