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4" r:id="rId2"/>
    <p:sldId id="287" r:id="rId3"/>
    <p:sldId id="285" r:id="rId4"/>
    <p:sldId id="280" r:id="rId5"/>
    <p:sldId id="275" r:id="rId6"/>
    <p:sldId id="281" r:id="rId7"/>
    <p:sldId id="282" r:id="rId8"/>
    <p:sldId id="283" r:id="rId9"/>
    <p:sldId id="277" r:id="rId10"/>
    <p:sldId id="288" r:id="rId11"/>
    <p:sldId id="289" r:id="rId12"/>
    <p:sldId id="284" r:id="rId13"/>
    <p:sldId id="286" r:id="rId14"/>
    <p:sldId id="256"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27" autoAdjust="0"/>
    <p:restoredTop sz="94833" autoAdjust="0"/>
  </p:normalViewPr>
  <p:slideViewPr>
    <p:cSldViewPr>
      <p:cViewPr varScale="1">
        <p:scale>
          <a:sx n="75" d="100"/>
          <a:sy n="75" d="100"/>
        </p:scale>
        <p:origin x="-15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3366B-2B4E-463D-A2CC-6B8151C3709F}" type="doc">
      <dgm:prSet loTypeId="urn:microsoft.com/office/officeart/2005/8/layout/hProcess9" loCatId="process" qsTypeId="urn:microsoft.com/office/officeart/2005/8/quickstyle/3d2" qsCatId="3D" csTypeId="urn:microsoft.com/office/officeart/2005/8/colors/accent0_3" csCatId="mainScheme" phldr="1"/>
      <dgm:spPr/>
    </dgm:pt>
    <dgm:pt modelId="{E7C3EC35-33CA-4396-906B-AFED5D7C8FD4}">
      <dgm:prSet phldrT="[Text]" custT="1"/>
      <dgm:spPr/>
      <dgm:t>
        <a:bodyPr/>
        <a:lstStyle/>
        <a:p>
          <a:r>
            <a:rPr lang="en-US" sz="1500" dirty="0" smtClean="0">
              <a:latin typeface="Andalus" pitchFamily="18" charset="-78"/>
              <a:cs typeface="Andalus" pitchFamily="18" charset="-78"/>
            </a:rPr>
            <a:t>“The LORD said to Moses, “When you go back to Egypt, see that you do all those wonders before Pharaoh which I have put in your han</a:t>
          </a:r>
          <a:r>
            <a:rPr lang="en-US" sz="1500" b="0" dirty="0" smtClean="0">
              <a:latin typeface="Andalus" pitchFamily="18" charset="-78"/>
              <a:cs typeface="Andalus" pitchFamily="18" charset="-78"/>
            </a:rPr>
            <a:t>d. But I will harden his heart, so that he will not let the people go,” Exodus 4:21.</a:t>
          </a:r>
          <a:r>
            <a:rPr lang="en-US" sz="1300" b="0" dirty="0" smtClean="0">
              <a:latin typeface="Andalus" pitchFamily="18" charset="-78"/>
              <a:cs typeface="Andalus" pitchFamily="18" charset="-78"/>
            </a:rPr>
            <a:t/>
          </a:r>
          <a:br>
            <a:rPr lang="en-US" sz="1300" b="0" dirty="0" smtClean="0">
              <a:latin typeface="Andalus" pitchFamily="18" charset="-78"/>
              <a:cs typeface="Andalus" pitchFamily="18" charset="-78"/>
            </a:rPr>
          </a:br>
          <a:endParaRPr lang="en-US" sz="1300" b="0" dirty="0">
            <a:latin typeface="Andalus" pitchFamily="18" charset="-78"/>
            <a:cs typeface="Andalus" pitchFamily="18" charset="-78"/>
          </a:endParaRPr>
        </a:p>
      </dgm:t>
    </dgm:pt>
    <dgm:pt modelId="{BA5E8258-C113-4EA7-B506-5C4163BF74D8}" type="parTrans" cxnId="{9281B5F2-A55E-4056-930D-F039E90EA385}">
      <dgm:prSet/>
      <dgm:spPr/>
      <dgm:t>
        <a:bodyPr/>
        <a:lstStyle/>
        <a:p>
          <a:endParaRPr lang="en-US">
            <a:latin typeface="Andalus" pitchFamily="18" charset="-78"/>
            <a:cs typeface="Andalus" pitchFamily="18" charset="-78"/>
          </a:endParaRPr>
        </a:p>
      </dgm:t>
    </dgm:pt>
    <dgm:pt modelId="{C6C20981-A525-4B37-BF8C-49921D53C8EC}" type="sibTrans" cxnId="{9281B5F2-A55E-4056-930D-F039E90EA385}">
      <dgm:prSet/>
      <dgm:spPr/>
      <dgm:t>
        <a:bodyPr/>
        <a:lstStyle/>
        <a:p>
          <a:endParaRPr lang="en-US">
            <a:latin typeface="Andalus" pitchFamily="18" charset="-78"/>
            <a:cs typeface="Andalus" pitchFamily="18" charset="-78"/>
          </a:endParaRPr>
        </a:p>
      </dgm:t>
    </dgm:pt>
    <dgm:pt modelId="{7C8D9D92-0085-469E-8011-B52675AE29DF}">
      <dgm:prSet phldrT="[Text]" custT="1"/>
      <dgm:spPr/>
      <dgm:t>
        <a:bodyPr/>
        <a:lstStyle/>
        <a:p>
          <a:r>
            <a:rPr lang="en-US" sz="2400" dirty="0" smtClean="0">
              <a:latin typeface="Andalus" pitchFamily="18" charset="-78"/>
              <a:cs typeface="Andalus" pitchFamily="18" charset="-78"/>
            </a:rPr>
            <a:t>Pharaoh </a:t>
          </a:r>
          <a:r>
            <a:rPr lang="en-US" sz="2400" i="0" dirty="0" smtClean="0">
              <a:latin typeface="Andalus" pitchFamily="18" charset="-78"/>
              <a:cs typeface="Andalus" pitchFamily="18" charset="-78"/>
            </a:rPr>
            <a:t>later</a:t>
          </a:r>
          <a:r>
            <a:rPr lang="en-US" sz="2400" dirty="0" smtClean="0">
              <a:latin typeface="Andalus" pitchFamily="18" charset="-78"/>
              <a:cs typeface="Andalus" pitchFamily="18" charset="-78"/>
            </a:rPr>
            <a:t> indeed does harden his own heart.</a:t>
          </a:r>
          <a:endParaRPr lang="en-US" sz="2400" dirty="0">
            <a:latin typeface="Andalus" pitchFamily="18" charset="-78"/>
            <a:cs typeface="Andalus" pitchFamily="18" charset="-78"/>
          </a:endParaRPr>
        </a:p>
      </dgm:t>
    </dgm:pt>
    <dgm:pt modelId="{315B0BB0-B838-464B-B1E3-2FA163CF1E64}" type="parTrans" cxnId="{385E6496-8596-4B60-BE60-61B5FA17B5AA}">
      <dgm:prSet/>
      <dgm:spPr/>
      <dgm:t>
        <a:bodyPr/>
        <a:lstStyle/>
        <a:p>
          <a:endParaRPr lang="en-US">
            <a:latin typeface="Andalus" pitchFamily="18" charset="-78"/>
            <a:cs typeface="Andalus" pitchFamily="18" charset="-78"/>
          </a:endParaRPr>
        </a:p>
      </dgm:t>
    </dgm:pt>
    <dgm:pt modelId="{67AAF0B0-88C5-4FBD-9350-C0B82139145B}" type="sibTrans" cxnId="{385E6496-8596-4B60-BE60-61B5FA17B5AA}">
      <dgm:prSet/>
      <dgm:spPr/>
      <dgm:t>
        <a:bodyPr/>
        <a:lstStyle/>
        <a:p>
          <a:endParaRPr lang="en-US">
            <a:latin typeface="Andalus" pitchFamily="18" charset="-78"/>
            <a:cs typeface="Andalus" pitchFamily="18" charset="-78"/>
          </a:endParaRPr>
        </a:p>
      </dgm:t>
    </dgm:pt>
    <dgm:pt modelId="{0305B69A-83B8-4F91-A65E-3B38EF05A94D}" type="pres">
      <dgm:prSet presAssocID="{ACA3366B-2B4E-463D-A2CC-6B8151C3709F}" presName="CompostProcess" presStyleCnt="0">
        <dgm:presLayoutVars>
          <dgm:dir/>
          <dgm:resizeHandles val="exact"/>
        </dgm:presLayoutVars>
      </dgm:prSet>
      <dgm:spPr/>
    </dgm:pt>
    <dgm:pt modelId="{646D578A-69B6-46B5-BA52-D2F75B9C130B}" type="pres">
      <dgm:prSet presAssocID="{ACA3366B-2B4E-463D-A2CC-6B8151C3709F}" presName="arrow" presStyleLbl="bgShp" presStyleIdx="0" presStyleCnt="1"/>
      <dgm:spPr/>
    </dgm:pt>
    <dgm:pt modelId="{6BC340B0-032B-45C1-ABF6-E2619473462F}" type="pres">
      <dgm:prSet presAssocID="{ACA3366B-2B4E-463D-A2CC-6B8151C3709F}" presName="linearProcess" presStyleCnt="0"/>
      <dgm:spPr/>
    </dgm:pt>
    <dgm:pt modelId="{DF285136-C90F-4C15-B039-0D72ACD4104D}" type="pres">
      <dgm:prSet presAssocID="{E7C3EC35-33CA-4396-906B-AFED5D7C8FD4}" presName="textNode" presStyleLbl="node1" presStyleIdx="0" presStyleCnt="2" custScaleY="121875">
        <dgm:presLayoutVars>
          <dgm:bulletEnabled val="1"/>
        </dgm:presLayoutVars>
      </dgm:prSet>
      <dgm:spPr/>
      <dgm:t>
        <a:bodyPr/>
        <a:lstStyle/>
        <a:p>
          <a:endParaRPr lang="en-US"/>
        </a:p>
      </dgm:t>
    </dgm:pt>
    <dgm:pt modelId="{84432106-B41C-4442-8F69-5FE002718DFB}" type="pres">
      <dgm:prSet presAssocID="{C6C20981-A525-4B37-BF8C-49921D53C8EC}" presName="sibTrans" presStyleCnt="0"/>
      <dgm:spPr/>
    </dgm:pt>
    <dgm:pt modelId="{96BA5C21-46F2-429C-9500-EECD07FD2F53}" type="pres">
      <dgm:prSet presAssocID="{7C8D9D92-0085-469E-8011-B52675AE29DF}" presName="textNode" presStyleLbl="node1" presStyleIdx="1" presStyleCnt="2">
        <dgm:presLayoutVars>
          <dgm:bulletEnabled val="1"/>
        </dgm:presLayoutVars>
      </dgm:prSet>
      <dgm:spPr/>
      <dgm:t>
        <a:bodyPr/>
        <a:lstStyle/>
        <a:p>
          <a:endParaRPr lang="en-US"/>
        </a:p>
      </dgm:t>
    </dgm:pt>
  </dgm:ptLst>
  <dgm:cxnLst>
    <dgm:cxn modelId="{9281B5F2-A55E-4056-930D-F039E90EA385}" srcId="{ACA3366B-2B4E-463D-A2CC-6B8151C3709F}" destId="{E7C3EC35-33CA-4396-906B-AFED5D7C8FD4}" srcOrd="0" destOrd="0" parTransId="{BA5E8258-C113-4EA7-B506-5C4163BF74D8}" sibTransId="{C6C20981-A525-4B37-BF8C-49921D53C8EC}"/>
    <dgm:cxn modelId="{385E6496-8596-4B60-BE60-61B5FA17B5AA}" srcId="{ACA3366B-2B4E-463D-A2CC-6B8151C3709F}" destId="{7C8D9D92-0085-469E-8011-B52675AE29DF}" srcOrd="1" destOrd="0" parTransId="{315B0BB0-B838-464B-B1E3-2FA163CF1E64}" sibTransId="{67AAF0B0-88C5-4FBD-9350-C0B82139145B}"/>
    <dgm:cxn modelId="{BA97ACC0-7887-4A3F-8DD4-0509294F8373}" type="presOf" srcId="{E7C3EC35-33CA-4396-906B-AFED5D7C8FD4}" destId="{DF285136-C90F-4C15-B039-0D72ACD4104D}" srcOrd="0" destOrd="0" presId="urn:microsoft.com/office/officeart/2005/8/layout/hProcess9"/>
    <dgm:cxn modelId="{93805832-E8CB-4FEC-A90F-CE508A4BE546}" type="presOf" srcId="{7C8D9D92-0085-469E-8011-B52675AE29DF}" destId="{96BA5C21-46F2-429C-9500-EECD07FD2F53}" srcOrd="0" destOrd="0" presId="urn:microsoft.com/office/officeart/2005/8/layout/hProcess9"/>
    <dgm:cxn modelId="{C058ED48-FC3E-4F43-8203-917D72643274}" type="presOf" srcId="{ACA3366B-2B4E-463D-A2CC-6B8151C3709F}" destId="{0305B69A-83B8-4F91-A65E-3B38EF05A94D}" srcOrd="0" destOrd="0" presId="urn:microsoft.com/office/officeart/2005/8/layout/hProcess9"/>
    <dgm:cxn modelId="{1D7E8E7A-926C-4AED-B839-088301EC40EB}" type="presParOf" srcId="{0305B69A-83B8-4F91-A65E-3B38EF05A94D}" destId="{646D578A-69B6-46B5-BA52-D2F75B9C130B}" srcOrd="0" destOrd="0" presId="urn:microsoft.com/office/officeart/2005/8/layout/hProcess9"/>
    <dgm:cxn modelId="{D415AA72-A7D3-456C-A618-720E787CBC1C}" type="presParOf" srcId="{0305B69A-83B8-4F91-A65E-3B38EF05A94D}" destId="{6BC340B0-032B-45C1-ABF6-E2619473462F}" srcOrd="1" destOrd="0" presId="urn:microsoft.com/office/officeart/2005/8/layout/hProcess9"/>
    <dgm:cxn modelId="{41740275-9C2E-4BE0-B43E-44BDC9873B72}" type="presParOf" srcId="{6BC340B0-032B-45C1-ABF6-E2619473462F}" destId="{DF285136-C90F-4C15-B039-0D72ACD4104D}" srcOrd="0" destOrd="0" presId="urn:microsoft.com/office/officeart/2005/8/layout/hProcess9"/>
    <dgm:cxn modelId="{E25C1984-645C-43D2-8BBE-18130BFA60AA}" type="presParOf" srcId="{6BC340B0-032B-45C1-ABF6-E2619473462F}" destId="{84432106-B41C-4442-8F69-5FE002718DFB}" srcOrd="1" destOrd="0" presId="urn:microsoft.com/office/officeart/2005/8/layout/hProcess9"/>
    <dgm:cxn modelId="{03A6EB24-54A4-41C6-A0CF-1B728D4CBFB1}" type="presParOf" srcId="{6BC340B0-032B-45C1-ABF6-E2619473462F}" destId="{96BA5C21-46F2-429C-9500-EECD07FD2F53}"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6D578A-69B6-46B5-BA52-D2F75B9C130B}">
      <dsp:nvSpPr>
        <dsp:cNvPr id="0" name=""/>
        <dsp:cNvSpPr/>
      </dsp:nvSpPr>
      <dsp:spPr>
        <a:xfrm>
          <a:off x="685799" y="0"/>
          <a:ext cx="7772400" cy="4064000"/>
        </a:xfrm>
        <a:prstGeom prst="rightArrow">
          <a:avLst/>
        </a:prstGeom>
        <a:gradFill rotWithShape="0">
          <a:gsLst>
            <a:gs pos="0">
              <a:schemeClr val="dk2">
                <a:tint val="40000"/>
                <a:hueOff val="0"/>
                <a:satOff val="0"/>
                <a:lumOff val="0"/>
                <a:alphaOff val="0"/>
                <a:tint val="75000"/>
                <a:shade val="85000"/>
                <a:satMod val="230000"/>
              </a:schemeClr>
            </a:gs>
            <a:gs pos="25000">
              <a:schemeClr val="dk2">
                <a:tint val="40000"/>
                <a:hueOff val="0"/>
                <a:satOff val="0"/>
                <a:lumOff val="0"/>
                <a:alphaOff val="0"/>
                <a:tint val="90000"/>
                <a:shade val="70000"/>
                <a:satMod val="220000"/>
              </a:schemeClr>
            </a:gs>
            <a:gs pos="50000">
              <a:schemeClr val="dk2">
                <a:tint val="40000"/>
                <a:hueOff val="0"/>
                <a:satOff val="0"/>
                <a:lumOff val="0"/>
                <a:alphaOff val="0"/>
                <a:tint val="90000"/>
                <a:shade val="58000"/>
                <a:satMod val="225000"/>
              </a:schemeClr>
            </a:gs>
            <a:gs pos="65000">
              <a:schemeClr val="dk2">
                <a:tint val="40000"/>
                <a:hueOff val="0"/>
                <a:satOff val="0"/>
                <a:lumOff val="0"/>
                <a:alphaOff val="0"/>
                <a:tint val="90000"/>
                <a:shade val="58000"/>
                <a:satMod val="225000"/>
              </a:schemeClr>
            </a:gs>
            <a:gs pos="80000">
              <a:schemeClr val="dk2">
                <a:tint val="40000"/>
                <a:hueOff val="0"/>
                <a:satOff val="0"/>
                <a:lumOff val="0"/>
                <a:alphaOff val="0"/>
                <a:tint val="90000"/>
                <a:shade val="69000"/>
                <a:satMod val="220000"/>
              </a:schemeClr>
            </a:gs>
            <a:gs pos="100000">
              <a:schemeClr val="dk2">
                <a:tint val="40000"/>
                <a:hueOff val="0"/>
                <a:satOff val="0"/>
                <a:lumOff val="0"/>
                <a:alphaOff val="0"/>
                <a:tint val="77000"/>
                <a:shade val="80000"/>
                <a:satMod val="230000"/>
              </a:schemeClr>
            </a:gs>
          </a:gsLst>
          <a:lin ang="540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F285136-C90F-4C15-B039-0D72ACD4104D}">
      <dsp:nvSpPr>
        <dsp:cNvPr id="0" name=""/>
        <dsp:cNvSpPr/>
      </dsp:nvSpPr>
      <dsp:spPr>
        <a:xfrm>
          <a:off x="400049" y="1041399"/>
          <a:ext cx="3943350" cy="1981200"/>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ndalus" pitchFamily="18" charset="-78"/>
              <a:cs typeface="Andalus" pitchFamily="18" charset="-78"/>
            </a:rPr>
            <a:t>“The LORD said to Moses, “When you go back to Egypt, see that you do all those wonders before Pharaoh which I have put in your han</a:t>
          </a:r>
          <a:r>
            <a:rPr lang="en-US" sz="1500" b="0" kern="1200" dirty="0" smtClean="0">
              <a:latin typeface="Andalus" pitchFamily="18" charset="-78"/>
              <a:cs typeface="Andalus" pitchFamily="18" charset="-78"/>
            </a:rPr>
            <a:t>d. But I will harden his heart, so that he will not let the people go,” Exodus 4:21.</a:t>
          </a:r>
          <a:r>
            <a:rPr lang="en-US" sz="1300" b="0" kern="1200" dirty="0" smtClean="0">
              <a:latin typeface="Andalus" pitchFamily="18" charset="-78"/>
              <a:cs typeface="Andalus" pitchFamily="18" charset="-78"/>
            </a:rPr>
            <a:t/>
          </a:r>
          <a:br>
            <a:rPr lang="en-US" sz="1300" b="0" kern="1200" dirty="0" smtClean="0">
              <a:latin typeface="Andalus" pitchFamily="18" charset="-78"/>
              <a:cs typeface="Andalus" pitchFamily="18" charset="-78"/>
            </a:rPr>
          </a:br>
          <a:endParaRPr lang="en-US" sz="1300" b="0" kern="1200" dirty="0">
            <a:latin typeface="Andalus" pitchFamily="18" charset="-78"/>
            <a:cs typeface="Andalus" pitchFamily="18" charset="-78"/>
          </a:endParaRPr>
        </a:p>
      </dsp:txBody>
      <dsp:txXfrm>
        <a:off x="400049" y="1041399"/>
        <a:ext cx="3943350" cy="1981200"/>
      </dsp:txXfrm>
    </dsp:sp>
    <dsp:sp modelId="{96BA5C21-46F2-429C-9500-EECD07FD2F53}">
      <dsp:nvSpPr>
        <dsp:cNvPr id="0" name=""/>
        <dsp:cNvSpPr/>
      </dsp:nvSpPr>
      <dsp:spPr>
        <a:xfrm>
          <a:off x="4800600" y="1219199"/>
          <a:ext cx="3943350" cy="1625600"/>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ndalus" pitchFamily="18" charset="-78"/>
              <a:cs typeface="Andalus" pitchFamily="18" charset="-78"/>
            </a:rPr>
            <a:t>Pharaoh </a:t>
          </a:r>
          <a:r>
            <a:rPr lang="en-US" sz="2400" i="0" kern="1200" dirty="0" smtClean="0">
              <a:latin typeface="Andalus" pitchFamily="18" charset="-78"/>
              <a:cs typeface="Andalus" pitchFamily="18" charset="-78"/>
            </a:rPr>
            <a:t>later</a:t>
          </a:r>
          <a:r>
            <a:rPr lang="en-US" sz="2400" kern="1200" dirty="0" smtClean="0">
              <a:latin typeface="Andalus" pitchFamily="18" charset="-78"/>
              <a:cs typeface="Andalus" pitchFamily="18" charset="-78"/>
            </a:rPr>
            <a:t> indeed does harden his own heart.</a:t>
          </a:r>
          <a:endParaRPr lang="en-US" sz="2400" kern="1200" dirty="0">
            <a:latin typeface="Andalus" pitchFamily="18" charset="-78"/>
            <a:cs typeface="Andalus" pitchFamily="18" charset="-78"/>
          </a:endParaRPr>
        </a:p>
      </dsp:txBody>
      <dsp:txXfrm>
        <a:off x="4800600" y="1219199"/>
        <a:ext cx="394335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B5BE3-411A-4C60-88C4-964A25962606}" type="datetimeFigureOut">
              <a:rPr lang="en-US" smtClean="0"/>
              <a:pPr/>
              <a:t>9/15/2011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94D95-7CFB-4C30-ACE9-F3F83F2284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http://www.davidcox.com.mx/library/P/Pink%20-%20Attributes%20of%20God%20(b).pdf </a:t>
            </a:r>
            <a:endParaRPr lang="en-US" dirty="0"/>
          </a:p>
        </p:txBody>
      </p:sp>
      <p:sp>
        <p:nvSpPr>
          <p:cNvPr id="4" name="Slide Number Placeholder 3"/>
          <p:cNvSpPr>
            <a:spLocks noGrp="1"/>
          </p:cNvSpPr>
          <p:nvPr>
            <p:ph type="sldNum" sz="quarter" idx="10"/>
          </p:nvPr>
        </p:nvSpPr>
        <p:spPr/>
        <p:txBody>
          <a:bodyPr/>
          <a:lstStyle/>
          <a:p>
            <a:fld id="{D6094D95-7CFB-4C30-ACE9-F3F83F2284C8}"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809F73E-1407-4E8A-869E-FC5B9F0D91D2}" type="datetimeFigureOut">
              <a:rPr lang="en-US" smtClean="0"/>
              <a:pPr/>
              <a:t>9/15/2011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3759DDD-CB87-48C4-8476-642DC3D008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09F73E-1407-4E8A-869E-FC5B9F0D91D2}"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59DDD-CB87-48C4-8476-642DC3D008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09F73E-1407-4E8A-869E-FC5B9F0D91D2}"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59DDD-CB87-48C4-8476-642DC3D008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809F73E-1407-4E8A-869E-FC5B9F0D91D2}" type="datetimeFigureOut">
              <a:rPr lang="en-US" smtClean="0"/>
              <a:pPr/>
              <a:t>9/15/2011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3759DDD-CB87-48C4-8476-642DC3D008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809F73E-1407-4E8A-869E-FC5B9F0D91D2}" type="datetimeFigureOut">
              <a:rPr lang="en-US" smtClean="0"/>
              <a:pPr/>
              <a:t>9/15/2011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3759DDD-CB87-48C4-8476-642DC3D0085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809F73E-1407-4E8A-869E-FC5B9F0D91D2}" type="datetimeFigureOut">
              <a:rPr lang="en-US" smtClean="0"/>
              <a:pPr/>
              <a:t>9/15/2011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3759DDD-CB87-48C4-8476-642DC3D008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809F73E-1407-4E8A-869E-FC5B9F0D91D2}"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3759DDD-CB87-48C4-8476-642DC3D0085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809F73E-1407-4E8A-869E-FC5B9F0D91D2}" type="datetimeFigureOut">
              <a:rPr lang="en-US" smtClean="0"/>
              <a:pPr/>
              <a:t>9/15/2011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59DDD-CB87-48C4-8476-642DC3D008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09F73E-1407-4E8A-869E-FC5B9F0D91D2}" type="datetimeFigureOut">
              <a:rPr lang="en-US" smtClean="0"/>
              <a:pPr/>
              <a:t>9/15/2011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59DDD-CB87-48C4-8476-642DC3D008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809F73E-1407-4E8A-869E-FC5B9F0D91D2}" type="datetimeFigureOut">
              <a:rPr lang="en-US" smtClean="0"/>
              <a:pPr/>
              <a:t>9/15/2011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59DDD-CB87-48C4-8476-642DC3D008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809F73E-1407-4E8A-869E-FC5B9F0D91D2}"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3759DDD-CB87-48C4-8476-642DC3D0085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09F73E-1407-4E8A-869E-FC5B9F0D91D2}" type="datetimeFigureOut">
              <a:rPr lang="en-US" smtClean="0"/>
              <a:pPr/>
              <a:t>9/15/2011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3759DDD-CB87-48C4-8476-642DC3D0085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Predestination study</a:t>
            </a:r>
            <a:endParaRPr lang="en-US" dirty="0"/>
          </a:p>
        </p:txBody>
      </p:sp>
      <p:sp>
        <p:nvSpPr>
          <p:cNvPr id="4" name="Rectangle 3"/>
          <p:cNvSpPr/>
          <p:nvPr/>
        </p:nvSpPr>
        <p:spPr>
          <a:xfrm>
            <a:off x="7467600" y="0"/>
            <a:ext cx="1547155" cy="461665"/>
          </a:xfrm>
          <a:prstGeom prst="rect">
            <a:avLst/>
          </a:prstGeom>
          <a:noFill/>
        </p:spPr>
        <p:txBody>
          <a:bodyPr wrap="none" lIns="91440" tIns="45720" rIns="91440" bIns="45720">
            <a:spAutoFit/>
          </a:bodyPr>
          <a:lstStyle/>
          <a:p>
            <a:pPr algn="ctr"/>
            <a:r>
              <a:rPr lang="en-US" sz="24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r>
              <a:rPr lang="en-US" sz="2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Sep 11</a:t>
            </a:r>
            <a:endParaRPr lang="en-US" sz="2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0" y="5352871"/>
            <a:ext cx="9144000" cy="1200329"/>
          </a:xfrm>
          <a:prstGeom prst="rect">
            <a:avLst/>
          </a:prstGeom>
          <a:noFill/>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3- </a:t>
            </a:r>
          </a:p>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Continuing Through Romans 9</a:t>
            </a:r>
            <a:endPar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Content Placeholder 5" descr="Bible shot.jpg"/>
          <p:cNvPicPr>
            <a:picLocks noChangeAspect="1"/>
          </p:cNvPicPr>
          <p:nvPr/>
        </p:nvPicPr>
        <p:blipFill>
          <a:blip r:embed="rId2" cstate="print"/>
          <a:stretch>
            <a:fillRect/>
          </a:stretch>
        </p:blipFill>
        <p:spPr>
          <a:xfrm>
            <a:off x="2295940" y="1295400"/>
            <a:ext cx="4541520" cy="3352800"/>
          </a:xfrm>
          <a:prstGeom prst="rect">
            <a:avLst/>
          </a:prstGeom>
          <a:ln>
            <a:noFill/>
          </a:ln>
          <a:effectLst>
            <a:outerShdw blurRad="406400" dist="368300" dir="7380000" sx="105000" sy="105000" rotWithShape="0">
              <a:prstClr val="black">
                <a:alpha val="50000"/>
              </a:prstClr>
            </a:outerShdw>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sz="half" idx="1"/>
          </p:nvPr>
        </p:nvSpPr>
        <p:spPr>
          <a:xfrm>
            <a:off x="0" y="1524000"/>
            <a:ext cx="4495800" cy="4953000"/>
          </a:xfrm>
        </p:spPr>
        <p:txBody>
          <a:bodyPr>
            <a:normAutofit fontScale="77500" lnSpcReduction="20000"/>
          </a:bodyPr>
          <a:lstStyle/>
          <a:p>
            <a:r>
              <a:rPr lang="en-US" sz="2800" dirty="0" smtClean="0"/>
              <a:t>Paul concludes the chapter sharing about the gift of faith and its being given to the Gentiles in the hopeful provocation of the Jews.</a:t>
            </a:r>
          </a:p>
          <a:p>
            <a:r>
              <a:rPr lang="en-US" sz="2800" dirty="0" smtClean="0"/>
              <a:t>We will see more about the remnant he speaks of soon.</a:t>
            </a:r>
          </a:p>
          <a:p>
            <a:r>
              <a:rPr lang="en-US" sz="2800" dirty="0" smtClean="0"/>
              <a:t>God himself is the focus of these teachings regarding faithfulness whether we’re speaking of Abraham, Isaac, Jacob, Moses, the peoples divided into Jews or Gentiles, or any </a:t>
            </a:r>
            <a:r>
              <a:rPr lang="en-US" sz="2800" dirty="0" smtClean="0"/>
              <a:t>individual</a:t>
            </a:r>
            <a:r>
              <a:rPr lang="en-US" sz="2800" dirty="0" smtClean="0"/>
              <a:t>.</a:t>
            </a:r>
          </a:p>
          <a:p>
            <a:r>
              <a:rPr lang="en-US" sz="2800" dirty="0" smtClean="0"/>
              <a:t>We’ve already concluded that faith is a free gift, Ephesians 2. I pray we come to trust the free God behind it. </a:t>
            </a:r>
            <a:endParaRPr lang="en-US" sz="2800" dirty="0"/>
          </a:p>
        </p:txBody>
      </p:sp>
      <p:pic>
        <p:nvPicPr>
          <p:cNvPr id="4" name="Picture 3" descr="Abraham and Isaac (4).jpg"/>
          <p:cNvPicPr>
            <a:picLocks noChangeAspect="1"/>
          </p:cNvPicPr>
          <p:nvPr/>
        </p:nvPicPr>
        <p:blipFill>
          <a:blip r:embed="rId2" cstate="print"/>
          <a:stretch>
            <a:fillRect/>
          </a:stretch>
        </p:blipFill>
        <p:spPr>
          <a:xfrm>
            <a:off x="4726915" y="1981200"/>
            <a:ext cx="4188485" cy="3733800"/>
          </a:xfrm>
          <a:prstGeom prst="rect">
            <a:avLst/>
          </a:prstGeom>
          <a:effectLst>
            <a:outerShdw blurRad="419100" dist="431800" dir="7380000" sx="102000" sy="102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Content Placeholder 3"/>
          <p:cNvSpPr>
            <a:spLocks noGrp="1"/>
          </p:cNvSpPr>
          <p:nvPr>
            <p:ph sz="half" idx="1"/>
          </p:nvPr>
        </p:nvSpPr>
        <p:spPr>
          <a:xfrm>
            <a:off x="0" y="1600200"/>
            <a:ext cx="4495800" cy="4724400"/>
          </a:xfrm>
        </p:spPr>
        <p:txBody>
          <a:bodyPr/>
          <a:lstStyle/>
          <a:p>
            <a:r>
              <a:rPr lang="en-US" dirty="0" smtClean="0"/>
              <a:t>In your theology, is salvation “of the Lord” (Psalm 3:8) even a little bit as much as Paul’s?</a:t>
            </a:r>
          </a:p>
          <a:p>
            <a:pPr lvl="1"/>
            <a:r>
              <a:rPr lang="en-US" dirty="0" smtClean="0"/>
              <a:t>Do you look to yourself?</a:t>
            </a:r>
          </a:p>
          <a:p>
            <a:r>
              <a:rPr lang="en-US" dirty="0" smtClean="0"/>
              <a:t>What are your questions?</a:t>
            </a:r>
            <a:endParaRPr lang="en-US" dirty="0"/>
          </a:p>
        </p:txBody>
      </p:sp>
      <p:pic>
        <p:nvPicPr>
          <p:cNvPr id="6" name="Content Placeholder 5" descr="Think.jpg"/>
          <p:cNvPicPr>
            <a:picLocks noGrp="1" noChangeAspect="1"/>
          </p:cNvPicPr>
          <p:nvPr>
            <p:ph sz="half" idx="2"/>
          </p:nvPr>
        </p:nvPicPr>
        <p:blipFill>
          <a:blip r:embed="rId2" cstate="print"/>
          <a:stretch>
            <a:fillRect/>
          </a:stretch>
        </p:blipFill>
        <p:spPr>
          <a:xfrm>
            <a:off x="4648200" y="1790700"/>
            <a:ext cx="4343400" cy="4343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Predestination study</a:t>
            </a:r>
            <a:endParaRPr lang="en-US" dirty="0"/>
          </a:p>
        </p:txBody>
      </p:sp>
      <p:sp>
        <p:nvSpPr>
          <p:cNvPr id="4" name="Rectangle 3"/>
          <p:cNvSpPr/>
          <p:nvPr/>
        </p:nvSpPr>
        <p:spPr>
          <a:xfrm>
            <a:off x="7467600" y="0"/>
            <a:ext cx="1547155" cy="461665"/>
          </a:xfrm>
          <a:prstGeom prst="rect">
            <a:avLst/>
          </a:prstGeom>
          <a:noFill/>
        </p:spPr>
        <p:txBody>
          <a:bodyPr wrap="none" lIns="91440" tIns="45720" rIns="91440" bIns="45720">
            <a:spAutoFit/>
          </a:bodyPr>
          <a:lstStyle/>
          <a:p>
            <a:pPr algn="ctr"/>
            <a:r>
              <a:rPr lang="en-US" sz="24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r>
              <a:rPr lang="en-US" sz="2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Sep 11</a:t>
            </a:r>
            <a:endParaRPr lang="en-US" sz="2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0" y="5352871"/>
            <a:ext cx="9144000" cy="1200329"/>
          </a:xfrm>
          <a:prstGeom prst="rect">
            <a:avLst/>
          </a:prstGeom>
          <a:noFill/>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3- </a:t>
            </a:r>
          </a:p>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Continuing Through Romans 9</a:t>
            </a:r>
            <a:endPar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Content Placeholder 5" descr="Bible shot.jpg"/>
          <p:cNvPicPr>
            <a:picLocks noChangeAspect="1"/>
          </p:cNvPicPr>
          <p:nvPr/>
        </p:nvPicPr>
        <p:blipFill>
          <a:blip r:embed="rId2" cstate="print"/>
          <a:stretch>
            <a:fillRect/>
          </a:stretch>
        </p:blipFill>
        <p:spPr>
          <a:xfrm>
            <a:off x="2295940" y="1295400"/>
            <a:ext cx="4541520" cy="3352800"/>
          </a:xfrm>
          <a:prstGeom prst="rect">
            <a:avLst/>
          </a:prstGeom>
          <a:ln>
            <a:noFill/>
          </a:ln>
          <a:effectLst>
            <a:outerShdw blurRad="406400" dist="368300" dir="7380000" sx="105000" sy="105000" rotWithShape="0">
              <a:prstClr val="black">
                <a:alpha val="50000"/>
              </a:prstClr>
            </a:outerShdw>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304800" y="5410200"/>
            <a:ext cx="8610600" cy="882650"/>
          </a:xfrm>
        </p:spPr>
        <p:txBody>
          <a:bodyPr/>
          <a:lstStyle/>
          <a:p>
            <a:pPr algn="ctr"/>
            <a:r>
              <a:rPr lang="en-US" dirty="0" smtClean="0"/>
              <a:t>God made a distinction</a:t>
            </a:r>
            <a:endParaRPr lang="en-US" dirty="0"/>
          </a:p>
        </p:txBody>
      </p:sp>
      <p:sp>
        <p:nvSpPr>
          <p:cNvPr id="13" name="Text Placeholder 12"/>
          <p:cNvSpPr>
            <a:spLocks noGrp="1"/>
          </p:cNvSpPr>
          <p:nvPr>
            <p:ph type="body" idx="1"/>
          </p:nvPr>
        </p:nvSpPr>
        <p:spPr>
          <a:xfrm>
            <a:off x="281444" y="381000"/>
            <a:ext cx="4214356" cy="639762"/>
          </a:xfrm>
        </p:spPr>
        <p:txBody>
          <a:bodyPr/>
          <a:lstStyle/>
          <a:p>
            <a:pPr algn="ctr"/>
            <a:r>
              <a:rPr lang="en-US" sz="2800" dirty="0" smtClean="0">
                <a:solidFill>
                  <a:schemeClr val="tx1"/>
                </a:solidFill>
                <a:latin typeface="Algerian" pitchFamily="82" charset="0"/>
              </a:rPr>
              <a:t>Egypt is drowned</a:t>
            </a:r>
            <a:endParaRPr lang="en-US" sz="2800" dirty="0">
              <a:solidFill>
                <a:schemeClr val="tx1"/>
              </a:solidFill>
              <a:latin typeface="Algerian" pitchFamily="82" charset="0"/>
            </a:endParaRPr>
          </a:p>
        </p:txBody>
      </p:sp>
      <p:sp>
        <p:nvSpPr>
          <p:cNvPr id="14" name="Text Placeholder 13"/>
          <p:cNvSpPr>
            <a:spLocks noGrp="1"/>
          </p:cNvSpPr>
          <p:nvPr>
            <p:ph type="body" sz="half" idx="3"/>
          </p:nvPr>
        </p:nvSpPr>
        <p:spPr>
          <a:xfrm>
            <a:off x="4645025" y="381000"/>
            <a:ext cx="4194175" cy="639762"/>
          </a:xfrm>
        </p:spPr>
        <p:txBody>
          <a:bodyPr>
            <a:normAutofit/>
          </a:bodyPr>
          <a:lstStyle/>
          <a:p>
            <a:pPr algn="ctr"/>
            <a:r>
              <a:rPr lang="en-US" sz="2800" dirty="0" smtClean="0">
                <a:solidFill>
                  <a:schemeClr val="tx1"/>
                </a:solidFill>
                <a:latin typeface="Algerian" pitchFamily="82" charset="0"/>
              </a:rPr>
              <a:t>Israel is led out</a:t>
            </a:r>
            <a:endParaRPr lang="en-US" sz="2800" dirty="0">
              <a:solidFill>
                <a:schemeClr val="tx1"/>
              </a:solidFill>
              <a:latin typeface="Algerian" pitchFamily="82" charset="0"/>
            </a:endParaRPr>
          </a:p>
        </p:txBody>
      </p:sp>
      <p:pic>
        <p:nvPicPr>
          <p:cNvPr id="7" name="Content Placeholder 6" descr="Exodus drowning.jpg"/>
          <p:cNvPicPr>
            <a:picLocks noGrp="1" noChangeAspect="1"/>
          </p:cNvPicPr>
          <p:nvPr>
            <p:ph sz="quarter" idx="2"/>
          </p:nvPr>
        </p:nvPicPr>
        <p:blipFill>
          <a:blip r:embed="rId2" cstate="print"/>
          <a:stretch>
            <a:fillRect/>
          </a:stretch>
        </p:blipFill>
        <p:spPr>
          <a:xfrm>
            <a:off x="228600" y="1030288"/>
            <a:ext cx="4267200" cy="4170362"/>
          </a:xfrm>
          <a:effectLst>
            <a:outerShdw blurRad="254000" dist="317500" dir="7920000" sx="102000" sy="102000" rotWithShape="0">
              <a:prstClr val="black">
                <a:alpha val="41000"/>
              </a:prstClr>
            </a:outerShdw>
          </a:effectLst>
        </p:spPr>
      </p:pic>
      <p:pic>
        <p:nvPicPr>
          <p:cNvPr id="8" name="Content Placeholder 7" descr="Cloud by night.jpg"/>
          <p:cNvPicPr>
            <a:picLocks noGrp="1"/>
          </p:cNvPicPr>
          <p:nvPr>
            <p:ph sz="quarter" idx="4"/>
          </p:nvPr>
        </p:nvPicPr>
        <p:blipFill>
          <a:blip r:embed="rId3" cstate="print"/>
          <a:stretch>
            <a:fillRect/>
          </a:stretch>
        </p:blipFill>
        <p:spPr>
          <a:xfrm>
            <a:off x="4648200" y="1036154"/>
            <a:ext cx="4270248" cy="4169664"/>
          </a:xfrm>
          <a:effectLst>
            <a:outerShdw blurRad="254000" dist="317500" dir="7920000" sx="102000" sy="102000" rotWithShape="0">
              <a:prstClr val="black">
                <a:alpha val="41000"/>
              </a:prst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Left Bracket 5"/>
          <p:cNvSpPr/>
          <p:nvPr/>
        </p:nvSpPr>
        <p:spPr>
          <a:xfrm rot="5400000">
            <a:off x="4178658" y="2171700"/>
            <a:ext cx="914400" cy="4343400"/>
          </a:xfrm>
          <a:prstGeom prst="leftBracket">
            <a:avLst>
              <a:gd name="adj" fmla="val 237500"/>
            </a:avLst>
          </a:prstGeom>
          <a:ln w="1143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p:cNvSpPr/>
          <p:nvPr/>
        </p:nvSpPr>
        <p:spPr>
          <a:xfrm rot="5400000">
            <a:off x="3657600" y="381000"/>
            <a:ext cx="2057400" cy="7086600"/>
          </a:xfrm>
          <a:prstGeom prst="leftBracket">
            <a:avLst>
              <a:gd name="adj" fmla="val 172222"/>
            </a:avLst>
          </a:prstGeom>
          <a:ln w="1143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2888930" y="4168914"/>
            <a:ext cx="3448380" cy="707886"/>
          </a:xfrm>
          <a:prstGeom prst="rect">
            <a:avLst/>
          </a:prstGeom>
          <a:noFill/>
        </p:spPr>
        <p:txBody>
          <a:bodyPr wrap="none" lIns="91440" tIns="45720" rIns="91440" bIns="45720">
            <a:spAutoFit/>
          </a:bodyPr>
          <a:lstStyle/>
          <a:p>
            <a:pPr algn="ctr"/>
            <a:r>
              <a:rPr lang="en-US" sz="40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will of man</a:t>
            </a:r>
            <a:endParaRPr lang="en-US" sz="40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887700" y="3102114"/>
            <a:ext cx="3355407" cy="707886"/>
          </a:xfrm>
          <a:prstGeom prst="rect">
            <a:avLst/>
          </a:prstGeom>
          <a:noFill/>
        </p:spPr>
        <p:txBody>
          <a:bodyPr wrap="none" lIns="91440" tIns="45720" rIns="91440" bIns="45720">
            <a:spAutoFit/>
          </a:bodyPr>
          <a:lstStyle/>
          <a:p>
            <a:pPr algn="ctr"/>
            <a:r>
              <a:rPr lang="en-US" sz="40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will of God</a:t>
            </a:r>
            <a:endParaRPr lang="en-US" sz="40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Contingency</a:t>
            </a:r>
            <a:endParaRPr lang="en-US" dirty="0"/>
          </a:p>
        </p:txBody>
      </p:sp>
      <p:grpSp>
        <p:nvGrpSpPr>
          <p:cNvPr id="9" name="Group 8"/>
          <p:cNvGrpSpPr/>
          <p:nvPr/>
        </p:nvGrpSpPr>
        <p:grpSpPr>
          <a:xfrm>
            <a:off x="312873" y="2590800"/>
            <a:ext cx="8782568" cy="1448733"/>
            <a:chOff x="312873" y="2590800"/>
            <a:chExt cx="8782568" cy="1448733"/>
          </a:xfrm>
        </p:grpSpPr>
        <p:cxnSp>
          <p:nvCxnSpPr>
            <p:cNvPr id="5" name="Straight Connector 4"/>
            <p:cNvCxnSpPr/>
            <p:nvPr/>
          </p:nvCxnSpPr>
          <p:spPr>
            <a:xfrm>
              <a:off x="381000" y="3962400"/>
              <a:ext cx="83058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876800" y="3200400"/>
              <a:ext cx="2057400" cy="762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3758" y="3213279"/>
              <a:ext cx="18288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2873" y="3352800"/>
              <a:ext cx="2171813" cy="584775"/>
            </a:xfrm>
            <a:prstGeom prst="rect">
              <a:avLst/>
            </a:prstGeom>
            <a:noFill/>
          </p:spPr>
          <p:txBody>
            <a:bodyPr wrap="none" lIns="91440" tIns="45720" rIns="91440" bIns="45720">
              <a:spAutoFit/>
            </a:bodyPr>
            <a:lstStyle/>
            <a:p>
              <a:pPr algn="ctr"/>
              <a:r>
                <a:rPr lang="en-US" sz="32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Marry Anne</a:t>
              </a:r>
              <a:endParaRPr lang="en-US" sz="32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6656119" y="2590800"/>
              <a:ext cx="2439322" cy="584775"/>
            </a:xfrm>
            <a:prstGeom prst="rect">
              <a:avLst/>
            </a:prstGeom>
            <a:noFill/>
          </p:spPr>
          <p:txBody>
            <a:bodyPr wrap="none" lIns="91440" tIns="45720" rIns="91440" bIns="45720">
              <a:spAutoFit/>
            </a:bodyPr>
            <a:lstStyle/>
            <a:p>
              <a:pPr algn="ctr"/>
              <a:r>
                <a:rPr lang="en-US" sz="32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Marry Stacey</a:t>
              </a:r>
              <a:endParaRPr lang="en-US" sz="32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153400" y="3454758"/>
              <a:ext cx="393056" cy="584775"/>
            </a:xfrm>
            <a:prstGeom prst="rect">
              <a:avLst/>
            </a:prstGeom>
            <a:noFill/>
          </p:spPr>
          <p:txBody>
            <a:bodyPr wrap="none" lIns="91440" tIns="45720" rIns="91440" bIns="45720">
              <a:spAutoFit/>
            </a:bodyPr>
            <a:lstStyle/>
            <a:p>
              <a:pPr algn="ctr"/>
              <a:r>
                <a:rPr lang="en-US" sz="32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32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Autofit/>
          </a:bodyPr>
          <a:lstStyle/>
          <a:p>
            <a:pPr marL="0" algn="just">
              <a:spcBef>
                <a:spcPts val="0"/>
              </a:spcBef>
              <a:buNone/>
            </a:pPr>
            <a:r>
              <a:rPr lang="en-US" sz="1500" dirty="0" smtClean="0">
                <a:latin typeface="AR ESSENCE" pitchFamily="2" charset="0"/>
              </a:rPr>
              <a:t>In one of his letters to Erasmus, Luther said, "Your thoughts of God are too human." Probably </a:t>
            </a:r>
            <a:r>
              <a:rPr lang="en-US" sz="1500" dirty="0" smtClean="0">
                <a:latin typeface="AR ESSENCE" pitchFamily="2" charset="0"/>
              </a:rPr>
              <a:t>that renowned </a:t>
            </a:r>
            <a:r>
              <a:rPr lang="en-US" sz="1500" dirty="0" smtClean="0">
                <a:latin typeface="AR ESSENCE" pitchFamily="2" charset="0"/>
              </a:rPr>
              <a:t>scholar resented such a rebuke, the more so, since it proceeded from a miner’s </a:t>
            </a:r>
            <a:r>
              <a:rPr lang="en-US" sz="1500" dirty="0" smtClean="0">
                <a:latin typeface="AR ESSENCE" pitchFamily="2" charset="0"/>
              </a:rPr>
              <a:t>son; nevertheless</a:t>
            </a:r>
            <a:r>
              <a:rPr lang="en-US" sz="1500" dirty="0" smtClean="0">
                <a:latin typeface="AR ESSENCE" pitchFamily="2" charset="0"/>
              </a:rPr>
              <a:t>, it was thoroughly deserved. We too, though having no standing among the religious </a:t>
            </a:r>
            <a:r>
              <a:rPr lang="en-US" sz="1500" dirty="0" smtClean="0">
                <a:latin typeface="AR ESSENCE" pitchFamily="2" charset="0"/>
              </a:rPr>
              <a:t>leaders of </a:t>
            </a:r>
            <a:r>
              <a:rPr lang="en-US" sz="1500" dirty="0" smtClean="0">
                <a:latin typeface="AR ESSENCE" pitchFamily="2" charset="0"/>
              </a:rPr>
              <a:t>this degenerate age, prefer the same charge against the majority of the preachers of our day, </a:t>
            </a:r>
            <a:r>
              <a:rPr lang="en-US" sz="1500" dirty="0" smtClean="0">
                <a:latin typeface="AR ESSENCE" pitchFamily="2" charset="0"/>
              </a:rPr>
              <a:t>and against </a:t>
            </a:r>
            <a:r>
              <a:rPr lang="en-US" sz="1500" dirty="0" smtClean="0">
                <a:latin typeface="AR ESSENCE" pitchFamily="2" charset="0"/>
              </a:rPr>
              <a:t>those who, instead of searching the Scriptures for themselves, lazily accept the teaching of </a:t>
            </a:r>
            <a:r>
              <a:rPr lang="en-US" sz="1500" dirty="0" smtClean="0">
                <a:latin typeface="AR ESSENCE" pitchFamily="2" charset="0"/>
              </a:rPr>
              <a:t>others. The </a:t>
            </a:r>
            <a:r>
              <a:rPr lang="en-US" sz="1500" dirty="0" smtClean="0">
                <a:latin typeface="AR ESSENCE" pitchFamily="2" charset="0"/>
              </a:rPr>
              <a:t>most dishonoring and degrading conceptions of the rule and reign of the Almighty are now </a:t>
            </a:r>
            <a:r>
              <a:rPr lang="en-US" sz="1500" dirty="0" smtClean="0">
                <a:latin typeface="AR ESSENCE" pitchFamily="2" charset="0"/>
              </a:rPr>
              <a:t>held almost </a:t>
            </a:r>
            <a:r>
              <a:rPr lang="en-US" sz="1500" dirty="0" smtClean="0">
                <a:latin typeface="AR ESSENCE" pitchFamily="2" charset="0"/>
              </a:rPr>
              <a:t>everywhere. To countless thousands, even among those professing to be Christians, the God </a:t>
            </a:r>
            <a:r>
              <a:rPr lang="en-US" sz="1500" dirty="0" smtClean="0">
                <a:latin typeface="AR ESSENCE" pitchFamily="2" charset="0"/>
              </a:rPr>
              <a:t>of the </a:t>
            </a:r>
            <a:r>
              <a:rPr lang="en-US" sz="1500" dirty="0" smtClean="0">
                <a:latin typeface="AR ESSENCE" pitchFamily="2" charset="0"/>
              </a:rPr>
              <a:t>Scriptures is quite </a:t>
            </a:r>
            <a:r>
              <a:rPr lang="en-US" sz="1500" dirty="0" smtClean="0">
                <a:latin typeface="AR ESSENCE" pitchFamily="2" charset="0"/>
              </a:rPr>
              <a:t>unknown. Of </a:t>
            </a:r>
            <a:r>
              <a:rPr lang="en-US" sz="1500" dirty="0" smtClean="0">
                <a:latin typeface="AR ESSENCE" pitchFamily="2" charset="0"/>
              </a:rPr>
              <a:t>old, God complained to an apostate Israel, Thou </a:t>
            </a:r>
            <a:r>
              <a:rPr lang="en-US" sz="1500" dirty="0" err="1" smtClean="0">
                <a:latin typeface="AR ESSENCE" pitchFamily="2" charset="0"/>
              </a:rPr>
              <a:t>thoughtest</a:t>
            </a:r>
            <a:r>
              <a:rPr lang="en-US" sz="1500" dirty="0" smtClean="0">
                <a:latin typeface="AR ESSENCE" pitchFamily="2" charset="0"/>
              </a:rPr>
              <a:t> that I was altogether as thyself. (</a:t>
            </a:r>
            <a:r>
              <a:rPr lang="en-US" sz="1500" dirty="0" smtClean="0">
                <a:latin typeface="AR ESSENCE" pitchFamily="2" charset="0"/>
              </a:rPr>
              <a:t>Ps. 50:21</a:t>
            </a:r>
            <a:r>
              <a:rPr lang="en-US" sz="1500" dirty="0" smtClean="0">
                <a:latin typeface="AR ESSENCE" pitchFamily="2" charset="0"/>
              </a:rPr>
              <a:t>). </a:t>
            </a:r>
            <a:r>
              <a:rPr lang="en-US" sz="1500" b="1" dirty="0" smtClean="0">
                <a:latin typeface="AR ESSENCE" pitchFamily="2" charset="0"/>
              </a:rPr>
              <a:t>Such must now be His indictment against an apostate Christendom.</a:t>
            </a:r>
            <a:r>
              <a:rPr lang="en-US" sz="1500" dirty="0" smtClean="0">
                <a:latin typeface="AR ESSENCE" pitchFamily="2" charset="0"/>
              </a:rPr>
              <a:t> Men imagine that the </a:t>
            </a:r>
            <a:r>
              <a:rPr lang="en-US" sz="1500" dirty="0" smtClean="0">
                <a:latin typeface="AR ESSENCE" pitchFamily="2" charset="0"/>
              </a:rPr>
              <a:t>Most High </a:t>
            </a:r>
            <a:r>
              <a:rPr lang="en-US" sz="1500" dirty="0" smtClean="0">
                <a:latin typeface="AR ESSENCE" pitchFamily="2" charset="0"/>
              </a:rPr>
              <a:t>is moved by sentiment, rather than actuated by principle. They suppose that His </a:t>
            </a:r>
            <a:r>
              <a:rPr lang="en-US" sz="1500" dirty="0" err="1" smtClean="0">
                <a:latin typeface="AR ESSENCE" pitchFamily="2" charset="0"/>
              </a:rPr>
              <a:t>omnipotency</a:t>
            </a:r>
            <a:r>
              <a:rPr lang="en-US" sz="1500" dirty="0" smtClean="0">
                <a:latin typeface="AR ESSENCE" pitchFamily="2" charset="0"/>
              </a:rPr>
              <a:t> </a:t>
            </a:r>
            <a:r>
              <a:rPr lang="en-US" sz="1500" dirty="0" smtClean="0">
                <a:latin typeface="AR ESSENCE" pitchFamily="2" charset="0"/>
              </a:rPr>
              <a:t>is such </a:t>
            </a:r>
            <a:r>
              <a:rPr lang="en-US" sz="1500" dirty="0" smtClean="0">
                <a:latin typeface="AR ESSENCE" pitchFamily="2" charset="0"/>
              </a:rPr>
              <a:t>an idle fiction that Satan is thwarting His designs on every side. They think that if He has </a:t>
            </a:r>
            <a:r>
              <a:rPr lang="en-US" sz="1500" dirty="0" smtClean="0">
                <a:latin typeface="AR ESSENCE" pitchFamily="2" charset="0"/>
              </a:rPr>
              <a:t>formed any </a:t>
            </a:r>
            <a:r>
              <a:rPr lang="en-US" sz="1500" dirty="0" smtClean="0">
                <a:latin typeface="AR ESSENCE" pitchFamily="2" charset="0"/>
              </a:rPr>
              <a:t>plan or purpose at all, then it must be like theirs, constantly subject to change. They openly </a:t>
            </a:r>
            <a:r>
              <a:rPr lang="en-US" sz="1500" dirty="0" smtClean="0">
                <a:latin typeface="AR ESSENCE" pitchFamily="2" charset="0"/>
              </a:rPr>
              <a:t>declare that </a:t>
            </a:r>
            <a:r>
              <a:rPr lang="en-US" sz="1500" dirty="0" smtClean="0">
                <a:latin typeface="AR ESSENCE" pitchFamily="2" charset="0"/>
              </a:rPr>
              <a:t>whatever power He possesses must be restricted, lest He invade the citadel of man’s "free will" </a:t>
            </a:r>
            <a:r>
              <a:rPr lang="en-US" sz="1500" dirty="0" smtClean="0">
                <a:latin typeface="AR ESSENCE" pitchFamily="2" charset="0"/>
              </a:rPr>
              <a:t>and reduce </a:t>
            </a:r>
            <a:r>
              <a:rPr lang="en-US" sz="1500" dirty="0" smtClean="0">
                <a:latin typeface="AR ESSENCE" pitchFamily="2" charset="0"/>
              </a:rPr>
              <a:t>him to a "machine." They lower the all efficacious Atonement, which has actually </a:t>
            </a:r>
            <a:r>
              <a:rPr lang="en-US" sz="1500" dirty="0" smtClean="0">
                <a:latin typeface="AR ESSENCE" pitchFamily="2" charset="0"/>
              </a:rPr>
              <a:t>redeemed everyone </a:t>
            </a:r>
            <a:r>
              <a:rPr lang="en-US" sz="1500" dirty="0" smtClean="0">
                <a:latin typeface="AR ESSENCE" pitchFamily="2" charset="0"/>
              </a:rPr>
              <a:t>for whom it was made, to a mere "remedy," which sin-sick souls may use if they feel </a:t>
            </a:r>
            <a:r>
              <a:rPr lang="en-US" sz="1500" dirty="0" smtClean="0">
                <a:latin typeface="AR ESSENCE" pitchFamily="2" charset="0"/>
              </a:rPr>
              <a:t>disposed to</a:t>
            </a:r>
            <a:r>
              <a:rPr lang="en-US" sz="1500" dirty="0" smtClean="0">
                <a:latin typeface="AR ESSENCE" pitchFamily="2" charset="0"/>
              </a:rPr>
              <a:t>; and </a:t>
            </a:r>
            <a:r>
              <a:rPr lang="en-US" sz="1500" dirty="0" smtClean="0">
                <a:latin typeface="AR ESSENCE" pitchFamily="2" charset="0"/>
              </a:rPr>
              <a:t>they </a:t>
            </a:r>
            <a:r>
              <a:rPr lang="en-US" sz="1500" dirty="0" smtClean="0">
                <a:latin typeface="AR ESSENCE" pitchFamily="2" charset="0"/>
              </a:rPr>
              <a:t>enervate the invincible work of the Holy Spirit to an "offer" of the Gospel which sinners </a:t>
            </a:r>
            <a:r>
              <a:rPr lang="en-US" sz="1500" dirty="0" smtClean="0">
                <a:latin typeface="AR ESSENCE" pitchFamily="2" charset="0"/>
              </a:rPr>
              <a:t>may accept </a:t>
            </a:r>
            <a:r>
              <a:rPr lang="en-US" sz="1500" dirty="0" smtClean="0">
                <a:latin typeface="AR ESSENCE" pitchFamily="2" charset="0"/>
              </a:rPr>
              <a:t>or reject as they </a:t>
            </a:r>
            <a:r>
              <a:rPr lang="en-US" sz="1500" dirty="0" smtClean="0">
                <a:latin typeface="AR ESSENCE" pitchFamily="2" charset="0"/>
              </a:rPr>
              <a:t>please. The </a:t>
            </a:r>
            <a:r>
              <a:rPr lang="en-US" sz="1500" dirty="0" smtClean="0">
                <a:latin typeface="AR ESSENCE" pitchFamily="2" charset="0"/>
              </a:rPr>
              <a:t>"god" of this twentieth century no more resembles the Supreme Sovereign of Holy Writ than </a:t>
            </a:r>
            <a:r>
              <a:rPr lang="en-US" sz="1500" dirty="0" smtClean="0">
                <a:latin typeface="AR ESSENCE" pitchFamily="2" charset="0"/>
              </a:rPr>
              <a:t>does the </a:t>
            </a:r>
            <a:r>
              <a:rPr lang="en-US" sz="1500" dirty="0" smtClean="0">
                <a:latin typeface="AR ESSENCE" pitchFamily="2" charset="0"/>
              </a:rPr>
              <a:t>dim flickering of a candle the glory of the midday sun. The "god" who is now talked about in </a:t>
            </a:r>
            <a:r>
              <a:rPr lang="en-US" sz="1500" dirty="0" smtClean="0">
                <a:latin typeface="AR ESSENCE" pitchFamily="2" charset="0"/>
              </a:rPr>
              <a:t>the average </a:t>
            </a:r>
            <a:r>
              <a:rPr lang="en-US" sz="1500" dirty="0" smtClean="0">
                <a:latin typeface="AR ESSENCE" pitchFamily="2" charset="0"/>
              </a:rPr>
              <a:t>pulpit, spoken of in the ordinary Sunday School, mentioned in much of the religious literature </a:t>
            </a:r>
            <a:r>
              <a:rPr lang="en-US" sz="1500" dirty="0" smtClean="0">
                <a:latin typeface="AR ESSENCE" pitchFamily="2" charset="0"/>
              </a:rPr>
              <a:t>of the </a:t>
            </a:r>
            <a:r>
              <a:rPr lang="en-US" sz="1500" dirty="0" smtClean="0">
                <a:latin typeface="AR ESSENCE" pitchFamily="2" charset="0"/>
              </a:rPr>
              <a:t>day, and preached in most of the so-called Bible Conferences is the figment of human </a:t>
            </a:r>
            <a:r>
              <a:rPr lang="en-US" sz="1500" dirty="0" smtClean="0">
                <a:latin typeface="AR ESSENCE" pitchFamily="2" charset="0"/>
              </a:rPr>
              <a:t>imagination, an </a:t>
            </a:r>
            <a:r>
              <a:rPr lang="en-US" sz="1500" dirty="0" smtClean="0">
                <a:latin typeface="AR ESSENCE" pitchFamily="2" charset="0"/>
              </a:rPr>
              <a:t>invention of maudlin sentimentality. The heathen outside of the pale of Christendom form "gods" </a:t>
            </a:r>
            <a:r>
              <a:rPr lang="en-US" sz="1500" dirty="0" smtClean="0">
                <a:latin typeface="AR ESSENCE" pitchFamily="2" charset="0"/>
              </a:rPr>
              <a:t>out of </a:t>
            </a:r>
            <a:r>
              <a:rPr lang="en-US" sz="1500" dirty="0" smtClean="0">
                <a:latin typeface="AR ESSENCE" pitchFamily="2" charset="0"/>
              </a:rPr>
              <a:t>wood and stone, while the millions of heathen inside Christendom manufacture a "god" out of </a:t>
            </a:r>
            <a:r>
              <a:rPr lang="en-US" sz="1500" dirty="0" smtClean="0">
                <a:latin typeface="AR ESSENCE" pitchFamily="2" charset="0"/>
              </a:rPr>
              <a:t>their own </a:t>
            </a:r>
            <a:r>
              <a:rPr lang="en-US" sz="1500" dirty="0" smtClean="0">
                <a:latin typeface="AR ESSENCE" pitchFamily="2" charset="0"/>
              </a:rPr>
              <a:t>carnal mind. In reality, they are but atheists, </a:t>
            </a:r>
            <a:r>
              <a:rPr lang="en-US" sz="1500" b="1" dirty="0" smtClean="0">
                <a:latin typeface="AR ESSENCE" pitchFamily="2" charset="0"/>
              </a:rPr>
              <a:t>for there is no other possible alternative between </a:t>
            </a:r>
            <a:r>
              <a:rPr lang="en-US" sz="1500" b="1" dirty="0" smtClean="0">
                <a:latin typeface="AR ESSENCE" pitchFamily="2" charset="0"/>
              </a:rPr>
              <a:t>an absolutely </a:t>
            </a:r>
            <a:r>
              <a:rPr lang="en-US" sz="1500" b="1" dirty="0" smtClean="0">
                <a:latin typeface="AR ESSENCE" pitchFamily="2" charset="0"/>
              </a:rPr>
              <a:t>supreme God, and no God at all.</a:t>
            </a:r>
            <a:r>
              <a:rPr lang="en-US" sz="1500" dirty="0" smtClean="0">
                <a:latin typeface="AR ESSENCE" pitchFamily="2" charset="0"/>
              </a:rPr>
              <a:t> A "god" whose will is resisted, whose designs are </a:t>
            </a:r>
            <a:r>
              <a:rPr lang="en-US" sz="1500" dirty="0" smtClean="0">
                <a:latin typeface="AR ESSENCE" pitchFamily="2" charset="0"/>
              </a:rPr>
              <a:t>frustrated, whose </a:t>
            </a:r>
            <a:r>
              <a:rPr lang="en-US" sz="1500" dirty="0" smtClean="0">
                <a:latin typeface="AR ESSENCE" pitchFamily="2" charset="0"/>
              </a:rPr>
              <a:t>purpose is checkmated, possesses no title to Deity, and so far from being a fit object of </a:t>
            </a:r>
            <a:r>
              <a:rPr lang="en-US" sz="1500" dirty="0" smtClean="0">
                <a:latin typeface="AR ESSENCE" pitchFamily="2" charset="0"/>
              </a:rPr>
              <a:t>worship, merits </a:t>
            </a:r>
            <a:r>
              <a:rPr lang="en-US" sz="1500" dirty="0" err="1" smtClean="0">
                <a:latin typeface="AR ESSENCE" pitchFamily="2" charset="0"/>
              </a:rPr>
              <a:t>nought</a:t>
            </a:r>
            <a:r>
              <a:rPr lang="en-US" sz="1500" dirty="0" smtClean="0">
                <a:latin typeface="AR ESSENCE" pitchFamily="2" charset="0"/>
              </a:rPr>
              <a:t> but </a:t>
            </a:r>
            <a:r>
              <a:rPr lang="en-US" sz="1500" dirty="0" smtClean="0">
                <a:latin typeface="AR ESSENCE" pitchFamily="2" charset="0"/>
              </a:rPr>
              <a:t>contempt. The </a:t>
            </a:r>
            <a:r>
              <a:rPr lang="en-US" sz="1500" dirty="0" smtClean="0">
                <a:latin typeface="AR ESSENCE" pitchFamily="2" charset="0"/>
              </a:rPr>
              <a:t>supremacy of the true and living God might well be argued from the infinite distance </a:t>
            </a:r>
            <a:r>
              <a:rPr lang="en-US" sz="1500" dirty="0" smtClean="0">
                <a:latin typeface="AR ESSENCE" pitchFamily="2" charset="0"/>
              </a:rPr>
              <a:t>which separates </a:t>
            </a:r>
            <a:r>
              <a:rPr lang="en-US" sz="1500" dirty="0" smtClean="0">
                <a:latin typeface="AR ESSENCE" pitchFamily="2" charset="0"/>
              </a:rPr>
              <a:t>the mightiest creatures from the almighty Creator. He is the Potter, they are but the clay in </a:t>
            </a:r>
            <a:r>
              <a:rPr lang="en-US" sz="1500" dirty="0" smtClean="0">
                <a:latin typeface="AR ESSENCE" pitchFamily="2" charset="0"/>
              </a:rPr>
              <a:t>His hands </a:t>
            </a:r>
            <a:r>
              <a:rPr lang="en-US" sz="1500" dirty="0" smtClean="0">
                <a:latin typeface="AR ESSENCE" pitchFamily="2" charset="0"/>
              </a:rPr>
              <a:t>to be molded into vessels of honor, or to be dashed into pieces (Ps. 2-9) as He pleases. Were all </a:t>
            </a:r>
            <a:r>
              <a:rPr lang="en-US" sz="1500" dirty="0" smtClean="0">
                <a:latin typeface="AR ESSENCE" pitchFamily="2" charset="0"/>
              </a:rPr>
              <a:t>the denizens </a:t>
            </a:r>
            <a:r>
              <a:rPr lang="en-US" sz="1500" dirty="0" smtClean="0">
                <a:latin typeface="AR ESSENCE" pitchFamily="2" charset="0"/>
              </a:rPr>
              <a:t>of heaven and all the inhabitants of the earth to combine in revolt against Him, it </a:t>
            </a:r>
            <a:r>
              <a:rPr lang="en-US" sz="1500" dirty="0" smtClean="0">
                <a:latin typeface="AR ESSENCE" pitchFamily="2" charset="0"/>
              </a:rPr>
              <a:t>would occasion </a:t>
            </a:r>
            <a:r>
              <a:rPr lang="en-US" sz="1500" dirty="0" smtClean="0">
                <a:latin typeface="AR ESSENCE" pitchFamily="2" charset="0"/>
              </a:rPr>
              <a:t>Him no uneasiness, and would have less effect upon His eternal and unassailable Throne </a:t>
            </a:r>
            <a:r>
              <a:rPr lang="en-US" sz="1500" dirty="0" smtClean="0">
                <a:latin typeface="AR ESSENCE" pitchFamily="2" charset="0"/>
              </a:rPr>
              <a:t>than has </a:t>
            </a:r>
            <a:r>
              <a:rPr lang="en-US" sz="1500" dirty="0" smtClean="0">
                <a:latin typeface="AR ESSENCE" pitchFamily="2" charset="0"/>
              </a:rPr>
              <a:t>the spray of Mediterranean’s waves upon the towering rocks of Gibraltar. So puerile and powerless </a:t>
            </a:r>
            <a:r>
              <a:rPr lang="en-US" sz="1500" dirty="0" smtClean="0">
                <a:latin typeface="AR ESSENCE" pitchFamily="2" charset="0"/>
              </a:rPr>
              <a:t>is the </a:t>
            </a:r>
            <a:r>
              <a:rPr lang="en-US" sz="1500" dirty="0" smtClean="0">
                <a:latin typeface="AR ESSENCE" pitchFamily="2" charset="0"/>
              </a:rPr>
              <a:t>creature to affect the Most High, Scripture itself tells us that when the Gentile heads unite </a:t>
            </a:r>
            <a:r>
              <a:rPr lang="en-US" sz="1500" dirty="0" smtClean="0">
                <a:latin typeface="AR ESSENCE" pitchFamily="2" charset="0"/>
              </a:rPr>
              <a:t>with apostate </a:t>
            </a:r>
            <a:r>
              <a:rPr lang="en-US" sz="1500" dirty="0" smtClean="0">
                <a:latin typeface="AR ESSENCE" pitchFamily="2" charset="0"/>
              </a:rPr>
              <a:t>Israel to defy Jehovah and His Christ, "He that sitteth in the heavens shall laugh" (Ps. 2:4).</a:t>
            </a:r>
            <a:endParaRPr lang="en-US" sz="1500" dirty="0">
              <a:latin typeface="AR ESSENCE" pitchFamily="2" charset="0"/>
            </a:endParaRPr>
          </a:p>
        </p:txBody>
      </p:sp>
      <p:grpSp>
        <p:nvGrpSpPr>
          <p:cNvPr id="8" name="Group 7"/>
          <p:cNvGrpSpPr/>
          <p:nvPr/>
        </p:nvGrpSpPr>
        <p:grpSpPr>
          <a:xfrm>
            <a:off x="2049535" y="1014274"/>
            <a:ext cx="5132046" cy="5490528"/>
            <a:chOff x="2005367" y="1397000"/>
            <a:chExt cx="5132046" cy="5490528"/>
          </a:xfrm>
        </p:grpSpPr>
        <p:pic>
          <p:nvPicPr>
            <p:cNvPr id="6" name="Picture 5" descr="AW Pink.jpg"/>
            <p:cNvPicPr>
              <a:picLocks noChangeAspect="1"/>
            </p:cNvPicPr>
            <p:nvPr/>
          </p:nvPicPr>
          <p:blipFill>
            <a:blip r:embed="rId3" cstate="print"/>
            <a:stretch>
              <a:fillRect/>
            </a:stretch>
          </p:blipFill>
          <p:spPr>
            <a:xfrm>
              <a:off x="2825750" y="1397000"/>
              <a:ext cx="3492500" cy="4064000"/>
            </a:xfrm>
            <a:prstGeom prst="rect">
              <a:avLst/>
            </a:prstGeom>
            <a:ln w="38100" cap="sq">
              <a:solidFill>
                <a:srgbClr val="000000"/>
              </a:solidFill>
              <a:prstDash val="solid"/>
              <a:miter lim="800000"/>
            </a:ln>
            <a:effectLst>
              <a:outerShdw blurRad="431800" dist="520700" dir="7560000" sx="102000" sy="102000" rotWithShape="0">
                <a:prstClr val="black">
                  <a:alpha val="40000"/>
                </a:prstClr>
              </a:outerShdw>
            </a:effectLst>
          </p:spPr>
        </p:pic>
        <p:sp>
          <p:nvSpPr>
            <p:cNvPr id="7" name="Rectangle 6"/>
            <p:cNvSpPr/>
            <p:nvPr/>
          </p:nvSpPr>
          <p:spPr>
            <a:xfrm>
              <a:off x="2005367" y="5410200"/>
              <a:ext cx="5132046" cy="1477328"/>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A.W. Pink</a:t>
              </a:r>
            </a:p>
            <a:p>
              <a:pPr algn="ctr"/>
              <a:r>
                <a:rPr lang="en-US" sz="3600" b="1" i="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Attributes of God </a:t>
              </a:r>
              <a:r>
                <a:rPr lang="en-US" sz="2000" b="1" i="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 5).</a:t>
              </a:r>
              <a:endParaRPr lang="en-US" sz="3600" b="1" i="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par>
                                <p:cTn id="13" presetID="10" presetClass="exit" presetSubtype="0" fill="hold" nodeType="withEffect">
                                  <p:stCondLst>
                                    <p:cond delay="20000"/>
                                  </p:stCondLst>
                                  <p:childTnLst>
                                    <p:animEffect transition="out" filter="fad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igh priest.jpg"/>
          <p:cNvPicPr>
            <a:picLocks noGrp="1"/>
          </p:cNvPicPr>
          <p:nvPr>
            <p:ph sz="half" idx="4294967295"/>
          </p:nvPr>
        </p:nvPicPr>
        <p:blipFill>
          <a:blip r:embed="rId2" cstate="print"/>
          <a:stretch>
            <a:fillRect/>
          </a:stretch>
        </p:blipFill>
        <p:spPr>
          <a:xfrm>
            <a:off x="0" y="1435100"/>
            <a:ext cx="2408238" cy="4800600"/>
          </a:xfrm>
          <a:effectLst>
            <a:outerShdw blurRad="317500" dist="317500" dir="7080000" sx="105000" sy="105000" rotWithShape="0">
              <a:prstClr val="black">
                <a:alpha val="53000"/>
              </a:prstClr>
            </a:outerShdw>
          </a:effectLst>
        </p:spPr>
      </p:pic>
      <p:sp>
        <p:nvSpPr>
          <p:cNvPr id="9" name="Line Callout 1 (Border and Accent Bar) 8"/>
          <p:cNvSpPr/>
          <p:nvPr/>
        </p:nvSpPr>
        <p:spPr>
          <a:xfrm>
            <a:off x="2193236" y="165100"/>
            <a:ext cx="3581400" cy="2705100"/>
          </a:xfrm>
          <a:prstGeom prst="accentBorderCallout1">
            <a:avLst>
              <a:gd name="adj1" fmla="val 18750"/>
              <a:gd name="adj2" fmla="val -8333"/>
              <a:gd name="adj3" fmla="val 94477"/>
              <a:gd name="adj4" fmla="val -26091"/>
            </a:avLst>
          </a:prstGeom>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Resurrection.jpg"/>
          <p:cNvPicPr>
            <a:picLocks/>
          </p:cNvPicPr>
          <p:nvPr/>
        </p:nvPicPr>
        <p:blipFill>
          <a:blip r:embed="rId3" cstate="print"/>
          <a:stretch>
            <a:fillRect/>
          </a:stretch>
        </p:blipFill>
        <p:spPr>
          <a:xfrm>
            <a:off x="6739128" y="1447800"/>
            <a:ext cx="2404872" cy="4800600"/>
          </a:xfrm>
          <a:prstGeom prst="rect">
            <a:avLst/>
          </a:prstGeom>
          <a:effectLst>
            <a:outerShdw blurRad="317500" dist="317500" dir="7080000" sx="105000" sy="105000" rotWithShape="0">
              <a:prstClr val="black">
                <a:alpha val="53000"/>
              </a:prstClr>
            </a:outerShdw>
          </a:effectLst>
        </p:spPr>
      </p:pic>
      <p:pic>
        <p:nvPicPr>
          <p:cNvPr id="13" name="Content Placeholder 7" descr="breastplate_stones.JPG"/>
          <p:cNvPicPr>
            <a:picLocks noChangeAspect="1"/>
          </p:cNvPicPr>
          <p:nvPr/>
        </p:nvPicPr>
        <p:blipFill>
          <a:blip r:embed="rId4" cstate="print"/>
          <a:stretch>
            <a:fillRect/>
          </a:stretch>
        </p:blipFill>
        <p:spPr>
          <a:xfrm>
            <a:off x="7798904" y="2667000"/>
            <a:ext cx="533400" cy="533400"/>
          </a:xfrm>
          <a:prstGeom prst="rect">
            <a:avLst/>
          </a:prstGeom>
          <a:ln>
            <a:noFill/>
          </a:ln>
          <a:effectLst>
            <a:outerShdw blurRad="292100" dist="139700" dir="2700000" algn="tl" rotWithShape="0">
              <a:srgbClr val="333333">
                <a:alpha val="65000"/>
              </a:srgbClr>
            </a:outerShdw>
          </a:effectLst>
        </p:spPr>
      </p:pic>
      <p:sp>
        <p:nvSpPr>
          <p:cNvPr id="11" name="Line Callout 1 (Border and Accent Bar) 10"/>
          <p:cNvSpPr/>
          <p:nvPr/>
        </p:nvSpPr>
        <p:spPr>
          <a:xfrm flipH="1">
            <a:off x="3004932" y="192156"/>
            <a:ext cx="3048000" cy="2705100"/>
          </a:xfrm>
          <a:prstGeom prst="accentBorderCallout1">
            <a:avLst>
              <a:gd name="adj1" fmla="val 18750"/>
              <a:gd name="adj2" fmla="val -37500"/>
              <a:gd name="adj3" fmla="val 97702"/>
              <a:gd name="adj4" fmla="val -65386"/>
            </a:avLst>
          </a:prstGeom>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breastplate_stones.JPG"/>
          <p:cNvPicPr>
            <a:picLocks noGrp="1" noChangeAspect="1"/>
          </p:cNvPicPr>
          <p:nvPr>
            <p:ph sz="half" idx="4294967295"/>
          </p:nvPr>
        </p:nvPicPr>
        <p:blipFill>
          <a:blip r:embed="rId5" cstate="print"/>
          <a:stretch>
            <a:fillRect/>
          </a:stretch>
        </p:blipFill>
        <p:spPr>
          <a:xfrm>
            <a:off x="1964636" y="76200"/>
            <a:ext cx="5181600" cy="2895600"/>
          </a:xfrm>
        </p:spPr>
      </p:pic>
      <p:sp>
        <p:nvSpPr>
          <p:cNvPr id="12" name="Rectangle 11"/>
          <p:cNvSpPr/>
          <p:nvPr/>
        </p:nvSpPr>
        <p:spPr>
          <a:xfrm>
            <a:off x="2438400" y="2967334"/>
            <a:ext cx="4267200" cy="3890665"/>
          </a:xfrm>
          <a:prstGeom prst="rect">
            <a:avLst/>
          </a:prstGeom>
          <a:noFill/>
        </p:spPr>
        <p:txBody>
          <a:bodyPr wrap="square" lIns="91440" tIns="45720" rIns="91440" bIns="45720">
            <a:spAutoFit/>
          </a:bodyPr>
          <a:lstStyle/>
          <a:p>
            <a:pPr algn="ctr"/>
            <a:r>
              <a:rPr lang="en-US"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 this reason He is the mediator of a new covenant, </a:t>
            </a:r>
          </a:p>
          <a:p>
            <a:pPr algn="ctr"/>
            <a:r>
              <a:rPr lang="en-US"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 that, since a death has taken place for the redemption of the transgressions that were committed under the first covenant, </a:t>
            </a:r>
            <a:r>
              <a:rPr lang="en-US" sz="2400" b="1" dirty="0" smtClean="0">
                <a:ln w="17780" cmpd="sng">
                  <a:solidFill>
                    <a:schemeClr val="tx1"/>
                  </a:solidFill>
                  <a:prstDash val="solid"/>
                  <a:miter lim="800000"/>
                </a:ln>
                <a:solidFill>
                  <a:srgbClr val="00B0F0"/>
                </a:solidFill>
                <a:effectLst>
                  <a:outerShdw blurRad="50800" algn="tl" rotWithShape="0">
                    <a:srgbClr val="000000"/>
                  </a:outerShdw>
                </a:effectLst>
              </a:rPr>
              <a:t>those who have been </a:t>
            </a:r>
          </a:p>
          <a:p>
            <a:pPr algn="ctr"/>
            <a:r>
              <a:rPr lang="en-US" sz="2400" b="1" dirty="0" smtClean="0">
                <a:ln w="17780" cmpd="sng">
                  <a:solidFill>
                    <a:schemeClr val="tx1"/>
                  </a:solidFill>
                  <a:prstDash val="solid"/>
                  <a:miter lim="800000"/>
                </a:ln>
                <a:solidFill>
                  <a:srgbClr val="00B0F0"/>
                </a:solidFill>
                <a:effectLst>
                  <a:outerShdw blurRad="50800" algn="tl" rotWithShape="0">
                    <a:srgbClr val="000000"/>
                  </a:outerShdw>
                </a:effectLst>
              </a:rPr>
              <a:t>called</a:t>
            </a:r>
            <a:r>
              <a:rPr lang="en-US"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may receive the promise of the eternal inheritance,” Hebrews 9:15.</a:t>
            </a:r>
            <a:endParaRPr lang="en-US" sz="2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2362199" y="2967335"/>
            <a:ext cx="4343401" cy="1446550"/>
          </a:xfrm>
          <a:prstGeom prst="rect">
            <a:avLst/>
          </a:prstGeom>
          <a:noFill/>
        </p:spPr>
        <p:txBody>
          <a:bodyPr wrap="square" lIns="91440" tIns="45720" rIns="91440" bIns="45720">
            <a:spAutoFit/>
          </a:bodyPr>
          <a:lstStyle/>
          <a:p>
            <a:pPr algn="ctr"/>
            <a:r>
              <a:rPr lang="en-US" sz="2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2200" b="1" dirty="0" smtClean="0">
                <a:ln w="17780" cmpd="sng">
                  <a:solidFill>
                    <a:schemeClr val="tx1"/>
                  </a:solidFill>
                  <a:prstDash val="solid"/>
                  <a:miter lim="800000"/>
                </a:ln>
                <a:solidFill>
                  <a:srgbClr val="FF0000"/>
                </a:solidFill>
                <a:effectLst>
                  <a:outerShdw blurRad="50800" algn="tl" rotWithShape="0">
                    <a:srgbClr val="000000"/>
                  </a:outerShdw>
                </a:effectLst>
              </a:rPr>
              <a:t>I pray for them. I do not pray for the world but for those whom You have given Me, for they are Yours</a:t>
            </a:r>
            <a:r>
              <a:rPr lang="en-US" sz="2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John 17:9.</a:t>
            </a:r>
            <a:endParaRPr lang="en-US" sz="22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 name="Rectangle 17"/>
          <p:cNvSpPr/>
          <p:nvPr/>
        </p:nvSpPr>
        <p:spPr>
          <a:xfrm>
            <a:off x="2438400" y="4395787"/>
            <a:ext cx="4267200" cy="2462213"/>
          </a:xfrm>
          <a:prstGeom prst="rect">
            <a:avLst/>
          </a:prstGeom>
          <a:noFill/>
        </p:spPr>
        <p:txBody>
          <a:bodyPr wrap="square" lIns="91440" tIns="45720" rIns="91440" bIns="45720">
            <a:spAutoFit/>
          </a:bodyPr>
          <a:lstStyle/>
          <a:p>
            <a:pPr algn="ctr"/>
            <a:r>
              <a:rPr lang="en-US" sz="2200" b="1" dirty="0" smtClean="0">
                <a:ln w="17780" cmpd="sng">
                  <a:solidFill>
                    <a:schemeClr val="tx1"/>
                  </a:solidFill>
                  <a:prstDash val="solid"/>
                  <a:miter lim="800000"/>
                </a:ln>
                <a:solidFill>
                  <a:srgbClr val="FF0000"/>
                </a:solidFill>
                <a:effectLst>
                  <a:outerShdw blurRad="50800" algn="tl" rotWithShape="0">
                    <a:srgbClr val="000000"/>
                  </a:outerShdw>
                </a:effectLst>
              </a:rPr>
              <a:t>“As the Father knows Me, even so I know the Father; and I lay down My life for the sheep. And other sheep I have which are not of this fold; them also I must bring, and they will hear My voice</a:t>
            </a:r>
            <a:r>
              <a:rPr lang="en-US" sz="2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John 10:15-16.</a:t>
            </a:r>
            <a:endParaRPr lang="en-US" sz="2200" b="1" dirty="0">
              <a:ln w="17780" cmpd="sng">
                <a:solidFill>
                  <a:schemeClr val="tx1"/>
                </a:solidFill>
                <a:prstDash val="solid"/>
                <a:miter lim="800000"/>
              </a:ln>
              <a:effectLst>
                <a:outerShdw blurRad="50800" algn="tl" rotWithShape="0">
                  <a:srgbClr val="000000"/>
                </a:outerShdw>
              </a:effectLst>
            </a:endParaRPr>
          </a:p>
        </p:txBody>
      </p:sp>
      <p:sp>
        <p:nvSpPr>
          <p:cNvPr id="20" name="Rectangle 19"/>
          <p:cNvSpPr/>
          <p:nvPr/>
        </p:nvSpPr>
        <p:spPr>
          <a:xfrm>
            <a:off x="2438400" y="3048000"/>
            <a:ext cx="4267200" cy="3108543"/>
          </a:xfrm>
          <a:prstGeom prst="rect">
            <a:avLst/>
          </a:prstGeom>
          <a:noFill/>
        </p:spPr>
        <p:txBody>
          <a:bodyPr wrap="square" lIns="91440" tIns="45720" rIns="91440" bIns="45720">
            <a:spAutoFit/>
          </a:bodyPr>
          <a:lstStyle/>
          <a:p>
            <a:pPr algn="ctr"/>
            <a:r>
              <a:rPr lang="en-US" sz="28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Lord is not slow about His promise, as some count slowness, but is patient toward you, not wishing for any to perish but for all to come to repentance,” 2 Peter 3:9.</a:t>
            </a:r>
            <a:endParaRPr lang="en-US" sz="28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Rectangle 20"/>
          <p:cNvSpPr/>
          <p:nvPr/>
        </p:nvSpPr>
        <p:spPr>
          <a:xfrm>
            <a:off x="0" y="381000"/>
            <a:ext cx="187730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Purposeful</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7270700" y="152400"/>
            <a:ext cx="1869294"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Equally</a:t>
            </a:r>
          </a:p>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purposeful</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Rectangle 22"/>
          <p:cNvSpPr/>
          <p:nvPr/>
        </p:nvSpPr>
        <p:spPr>
          <a:xfrm>
            <a:off x="6742044" y="4919008"/>
            <a:ext cx="2386584" cy="1938992"/>
          </a:xfrm>
          <a:prstGeom prst="rect">
            <a:avLst/>
          </a:prstGeom>
          <a:solidFill>
            <a:schemeClr val="bg1">
              <a:alpha val="65000"/>
            </a:schemeClr>
          </a:solidFill>
          <a:ln>
            <a:solidFill>
              <a:schemeClr val="tx1"/>
            </a:solidFill>
          </a:ln>
        </p:spPr>
        <p:txBody>
          <a:bodyPr wrap="square" lIns="91440" tIns="45720" rIns="91440" bIns="45720">
            <a:spAutoFit/>
          </a:bodyPr>
          <a:lstStyle/>
          <a:p>
            <a:pPr algn="ctr"/>
            <a:r>
              <a:rPr lang="en-US" sz="2000" b="1" dirty="0" smtClean="0">
                <a:ln w="18415" cmpd="sng">
                  <a:solidFill>
                    <a:schemeClr val="tx1"/>
                  </a:solidFill>
                  <a:prstDash val="solid"/>
                </a:ln>
                <a:effectLst>
                  <a:outerShdw blurRad="63500" dir="3600000" algn="tl" rotWithShape="0">
                    <a:srgbClr val="000000">
                      <a:alpha val="70000"/>
                    </a:srgbClr>
                  </a:outerShdw>
                </a:effectLst>
              </a:rPr>
              <a:t>“Even us, whom He also called, </a:t>
            </a:r>
            <a:r>
              <a:rPr lang="en-US" sz="2000" b="1" u="sng" dirty="0" smtClean="0">
                <a:ln w="18415" cmpd="sng">
                  <a:solidFill>
                    <a:schemeClr val="tx1"/>
                  </a:solidFill>
                  <a:prstDash val="solid"/>
                </a:ln>
                <a:effectLst>
                  <a:outerShdw blurRad="63500" dir="3600000" algn="tl" rotWithShape="0">
                    <a:srgbClr val="000000">
                      <a:alpha val="70000"/>
                    </a:srgbClr>
                  </a:outerShdw>
                </a:effectLst>
              </a:rPr>
              <a:t>not</a:t>
            </a:r>
            <a:r>
              <a:rPr lang="en-US" sz="2000" b="1" dirty="0" smtClean="0">
                <a:ln w="18415" cmpd="sng">
                  <a:solidFill>
                    <a:schemeClr val="tx1"/>
                  </a:solidFill>
                  <a:prstDash val="solid"/>
                </a:ln>
                <a:effectLst>
                  <a:outerShdw blurRad="63500" dir="3600000" algn="tl" rotWithShape="0">
                    <a:srgbClr val="000000">
                      <a:alpha val="70000"/>
                    </a:srgbClr>
                  </a:outerShdw>
                </a:effectLst>
              </a:rPr>
              <a:t> from among Jews only, but also from among Gentiles,” Romans 9:24.</a:t>
            </a:r>
            <a:endParaRPr lang="en-US" sz="2000" b="1" dirty="0">
              <a:ln w="18415" cmpd="sng">
                <a:solidFill>
                  <a:schemeClr val="tx1"/>
                </a:solidFill>
                <a:prstDash val="solid"/>
              </a:ln>
              <a:effectLst>
                <a:outerShdw blurRad="63500" dir="3600000" algn="tl" rotWithShape="0">
                  <a:srgbClr val="000000">
                    <a:alpha val="70000"/>
                  </a:srgbClr>
                </a:outerShdw>
              </a:effectLst>
            </a:endParaRPr>
          </a:p>
        </p:txBody>
      </p:sp>
      <p:sp>
        <p:nvSpPr>
          <p:cNvPr id="19" name="Rectangle 18"/>
          <p:cNvSpPr/>
          <p:nvPr/>
        </p:nvSpPr>
        <p:spPr>
          <a:xfrm>
            <a:off x="-14356" y="4826675"/>
            <a:ext cx="2423160" cy="2031325"/>
          </a:xfrm>
          <a:prstGeom prst="rect">
            <a:avLst/>
          </a:prstGeom>
          <a:solidFill>
            <a:schemeClr val="bg1">
              <a:alpha val="65000"/>
            </a:schemeClr>
          </a:solidFill>
          <a:ln>
            <a:solidFill>
              <a:schemeClr val="tx1"/>
            </a:solidFill>
          </a:ln>
        </p:spPr>
        <p:txBody>
          <a:bodyPr wrap="square" lIns="91440" tIns="45720" rIns="91440" bIns="45720">
            <a:spAutoFit/>
          </a:bodyPr>
          <a:lstStyle/>
          <a:p>
            <a:pPr algn="ctr"/>
            <a:r>
              <a:rPr lang="en-US"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rPr>
              <a:t>“T</a:t>
            </a:r>
            <a:r>
              <a:rPr lang="en-US"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rPr>
              <a:t>he </a:t>
            </a:r>
            <a:r>
              <a:rPr lang="en-US"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rPr>
              <a:t>high priest enters once a year, not without taking blood, which he offers for himself and for the sins of the </a:t>
            </a:r>
            <a:r>
              <a:rPr lang="en-US" b="1"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rPr>
              <a:t>people…” Hebrews 9:7.</a:t>
            </a:r>
            <a:endParaRPr lang="en-US" b="1"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endParaRPr>
          </a:p>
        </p:txBody>
      </p:sp>
      <p:sp>
        <p:nvSpPr>
          <p:cNvPr id="26" name="Rectangle 25"/>
          <p:cNvSpPr/>
          <p:nvPr/>
        </p:nvSpPr>
        <p:spPr>
          <a:xfrm>
            <a:off x="1416752" y="2375452"/>
            <a:ext cx="6310510" cy="646331"/>
          </a:xfrm>
          <a:prstGeom prst="rect">
            <a:avLst/>
          </a:prstGeom>
          <a:solidFill>
            <a:schemeClr val="bg1">
              <a:alpha val="82000"/>
            </a:schemeClr>
          </a:solidFill>
          <a:ln>
            <a:solidFill>
              <a:schemeClr val="tx1"/>
            </a:solidFill>
          </a:ln>
        </p:spPr>
        <p:txBody>
          <a:bodyPr wrap="none" lIns="91440" tIns="45720" rIns="91440" bIns="45720">
            <a:spAutoFit/>
          </a:bodyPr>
          <a:lstStyle/>
          <a:p>
            <a:pPr algn="ctr"/>
            <a:r>
              <a:rPr lang="en-US" sz="36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This is where we get things like:</a:t>
            </a:r>
            <a:endParaRPr lang="en-US" sz="36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7" name="Rectangle 26"/>
          <p:cNvSpPr/>
          <p:nvPr/>
        </p:nvSpPr>
        <p:spPr>
          <a:xfrm>
            <a:off x="180308" y="3453825"/>
            <a:ext cx="8721298" cy="584775"/>
          </a:xfrm>
          <a:prstGeom prst="rect">
            <a:avLst/>
          </a:prstGeom>
          <a:solidFill>
            <a:schemeClr val="bg1">
              <a:alpha val="82000"/>
            </a:schemeClr>
          </a:solidFill>
          <a:ln>
            <a:solidFill>
              <a:schemeClr val="tx1"/>
            </a:solidFill>
          </a:ln>
        </p:spPr>
        <p:txBody>
          <a:bodyPr wrap="none" lIns="91440" tIns="45720" rIns="91440" bIns="45720">
            <a:spAutoFit/>
          </a:bodyPr>
          <a:lstStyle/>
          <a:p>
            <a:pPr algn="ctr"/>
            <a:r>
              <a:rPr lang="en-US" sz="32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This the definition, for me, of </a:t>
            </a:r>
            <a:r>
              <a:rPr lang="en-US" sz="32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t>
            </a:r>
            <a:r>
              <a:rPr lang="en-US" sz="32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imited atonement.</a:t>
            </a:r>
            <a:endParaRPr lang="en-US" sz="32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childTnLst>
                                </p:cTn>
                              </p:par>
                            </p:childTnLst>
                          </p:cTn>
                        </p:par>
                        <p:par>
                          <p:cTn id="12" fill="hold">
                            <p:stCondLst>
                              <p:cond delay="4000"/>
                            </p:stCondLst>
                            <p:childTnLst>
                              <p:par>
                                <p:cTn id="13" presetID="10" presetClass="entr" presetSubtype="0" fill="hold" grpId="0" nodeType="afterEffect">
                                  <p:stCondLst>
                                    <p:cond delay="3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20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200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000"/>
                                        <p:tgtEl>
                                          <p:spTgt spid="12"/>
                                        </p:tgtEl>
                                      </p:cBhvr>
                                    </p:animEffect>
                                  </p:childTnLst>
                                </p:cTn>
                              </p:par>
                              <p:par>
                                <p:cTn id="64" presetID="10" presetClass="exit" presetSubtype="0" fill="hold" grpId="1" nodeType="withEffect">
                                  <p:stCondLst>
                                    <p:cond delay="2000"/>
                                  </p:stCondLst>
                                  <p:childTnLst>
                                    <p:animEffect transition="out" filter="fade">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000"/>
                                        <p:tgtEl>
                                          <p:spTgt spid="12"/>
                                        </p:tgtEl>
                                      </p:cBhvr>
                                    </p:animEffect>
                                    <p:set>
                                      <p:cBhvr>
                                        <p:cTn id="71" dur="1" fill="hold">
                                          <p:stCondLst>
                                            <p:cond delay="1999"/>
                                          </p:stCondLst>
                                        </p:cTn>
                                        <p:tgtEl>
                                          <p:spTgt spid="12"/>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20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2000"/>
                                        <p:tgtEl>
                                          <p:spTgt spid="18"/>
                                        </p:tgtEl>
                                      </p:cBhvr>
                                    </p:animEffect>
                                    <p:set>
                                      <p:cBhvr>
                                        <p:cTn id="84" dur="1" fill="hold">
                                          <p:stCondLst>
                                            <p:cond delay="1999"/>
                                          </p:stCondLst>
                                        </p:cTn>
                                        <p:tgtEl>
                                          <p:spTgt spid="1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14"/>
                                        </p:tgtEl>
                                      </p:cBhvr>
                                    </p:animEffect>
                                    <p:set>
                                      <p:cBhvr>
                                        <p:cTn id="87" dur="1" fill="hold">
                                          <p:stCondLst>
                                            <p:cond delay="1999"/>
                                          </p:stCondLst>
                                        </p:cTn>
                                        <p:tgtEl>
                                          <p:spTgt spid="14"/>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2" grpId="1"/>
      <p:bldP spid="14" grpId="0"/>
      <p:bldP spid="14" grpId="1"/>
      <p:bldP spid="18" grpId="0"/>
      <p:bldP spid="18" grpId="1"/>
      <p:bldP spid="20" grpId="0"/>
      <p:bldP spid="21" grpId="0"/>
      <p:bldP spid="22" grpId="0"/>
      <p:bldP spid="23" grpId="0" animBg="1"/>
      <p:bldP spid="19" grpId="0" animBg="1"/>
      <p:bldP spid="26" grpId="0" animBg="1"/>
      <p:bldP spid="26" grpId="1" animBg="1"/>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14-18</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1800" dirty="0" smtClean="0"/>
              <a:t>“What </a:t>
            </a:r>
            <a:r>
              <a:rPr lang="en-US" sz="1800" dirty="0" smtClean="0"/>
              <a:t>shall we say then? There is no injustice with God, is there? May it never be! For He says to Moses, “I WILL HAVE MERCY ON WHOM I HAVE MERCY, AND I WILL HAVE COMPASSION ON WHOM I HAVE COMPASSION.” So then it does not depend on the man who wills or the man who runs, but on God who has mercy. For the Scripture says to Pharaoh, “FOR THIS VERY PURPOSE I RAISED YOU UP, TO DEMONSTRATE MY POWER IN YOU, AND THAT MY NAME MIGHT BE PROCLAIMED THROUGHOUT THE WHOLE EARTH.” </a:t>
            </a:r>
            <a:r>
              <a:rPr lang="en-US" sz="1800" b="1" u="sng" dirty="0" smtClean="0"/>
              <a:t>So then </a:t>
            </a:r>
            <a:r>
              <a:rPr lang="en-US" sz="1800" dirty="0" smtClean="0"/>
              <a:t>He has mercy on whom He desires, and He hardens whom He desires.”</a:t>
            </a:r>
          </a:p>
          <a:p>
            <a:r>
              <a:rPr lang="en-US" sz="1800" dirty="0" smtClean="0"/>
              <a:t>What do we do with such hardening? It is all over the place.</a:t>
            </a:r>
          </a:p>
          <a:p>
            <a:r>
              <a:rPr lang="en-US" sz="1800" dirty="0" smtClean="0"/>
              <a:t>Some people claim that Jesus simply made salvation possible for all. That He moves to all equally or would equally have all to be saved if they would only wish it, “Of their will.”</a:t>
            </a:r>
          </a:p>
          <a:p>
            <a:r>
              <a:rPr lang="en-US" sz="1800" dirty="0" smtClean="0"/>
              <a:t>So what do we do with God ever (at any time) hardening people</a:t>
            </a:r>
            <a:r>
              <a:rPr lang="en-US" sz="1800" dirty="0" smtClean="0"/>
              <a:t>? Yes, it is in response to the hardness of their own hearts, but some say God would NEVER withhold salvation. </a:t>
            </a:r>
            <a:endParaRPr lang="en-US" sz="1800" dirty="0" smtClean="0"/>
          </a:p>
          <a:p>
            <a:pPr lvl="1"/>
            <a:r>
              <a:rPr lang="en-US" sz="1600" dirty="0" smtClean="0"/>
              <a:t>“The coming of the lawless one is according to the working of Satan, with all power, signs, and lying wonders, and with all unrighteous deception among those who perish, because they did not receive the love of the truth, that they might be saved. And for this reason God will send them strong delusion, that they should believe the lie, </a:t>
            </a:r>
            <a:r>
              <a:rPr lang="en-US" sz="1600" b="1" dirty="0" smtClean="0"/>
              <a:t>that they all may be condemned who did not believe the truth </a:t>
            </a:r>
            <a:r>
              <a:rPr lang="en-US" sz="1600" dirty="0" smtClean="0"/>
              <a:t>but had pleasure in unrighteousness,” 2 Thessalonians 2:9-12.</a:t>
            </a:r>
          </a:p>
          <a:p>
            <a:pPr lvl="1"/>
            <a:r>
              <a:rPr lang="en-US" sz="1600" dirty="0" smtClean="0"/>
              <a:t>“In </a:t>
            </a:r>
            <a:r>
              <a:rPr lang="en-US" sz="1600" dirty="0" smtClean="0"/>
              <a:t>that hour Jesus rejoiced in the Spirit and said, “</a:t>
            </a:r>
            <a:r>
              <a:rPr lang="en-US" sz="1600" dirty="0" smtClean="0">
                <a:solidFill>
                  <a:srgbClr val="FF0000"/>
                </a:solidFill>
              </a:rPr>
              <a:t>I thank You, Father, Lord of heaven and earth, that </a:t>
            </a:r>
            <a:r>
              <a:rPr lang="en-US" sz="1600" b="1" dirty="0" smtClean="0">
                <a:solidFill>
                  <a:srgbClr val="FF0000"/>
                </a:solidFill>
              </a:rPr>
              <a:t>You have hidden </a:t>
            </a:r>
            <a:r>
              <a:rPr lang="en-US" sz="1600" dirty="0" smtClean="0">
                <a:solidFill>
                  <a:srgbClr val="FF0000"/>
                </a:solidFill>
              </a:rPr>
              <a:t>these things from the wise and prudent and revealed them to babes. Even so, Father, for so it seemed good in Your sight</a:t>
            </a:r>
            <a:r>
              <a:rPr lang="en-US" sz="1600" dirty="0" smtClean="0"/>
              <a:t>,” Luke 10:21.</a:t>
            </a:r>
          </a:p>
        </p:txBody>
      </p:sp>
      <p:graphicFrame>
        <p:nvGraphicFramePr>
          <p:cNvPr id="5" name="Diagram 4"/>
          <p:cNvGraphicFramePr/>
          <p:nvPr/>
        </p:nvGraphicFramePr>
        <p:xfrm>
          <a:off x="0" y="17526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Jesus by the sea.jpg"/>
          <p:cNvPicPr>
            <a:picLocks noChangeAspect="1"/>
          </p:cNvPicPr>
          <p:nvPr/>
        </p:nvPicPr>
        <p:blipFill>
          <a:blip r:embed="rId7" cstate="print"/>
          <a:stretch>
            <a:fillRect/>
          </a:stretch>
        </p:blipFill>
        <p:spPr>
          <a:xfrm>
            <a:off x="0" y="1"/>
            <a:ext cx="1981200" cy="1219199"/>
          </a:xfrm>
          <a:prstGeom prst="rect">
            <a:avLst/>
          </a:prstGeom>
          <a:ln>
            <a:noFill/>
          </a:ln>
          <a:effectLst>
            <a:softEdge rad="112500"/>
          </a:effectLst>
        </p:spPr>
      </p:pic>
      <p:sp>
        <p:nvSpPr>
          <p:cNvPr id="8" name="Rectangle 7"/>
          <p:cNvSpPr/>
          <p:nvPr/>
        </p:nvSpPr>
        <p:spPr>
          <a:xfrm>
            <a:off x="1905000" y="2226270"/>
            <a:ext cx="59182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6477000" y="2200870"/>
            <a:ext cx="59182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ular Callout 9"/>
          <p:cNvSpPr/>
          <p:nvPr/>
        </p:nvSpPr>
        <p:spPr>
          <a:xfrm>
            <a:off x="5334000" y="76200"/>
            <a:ext cx="3733800" cy="1371600"/>
          </a:xfrm>
          <a:prstGeom prst="wedgeRectCallout">
            <a:avLst>
              <a:gd name="adj1" fmla="val -58248"/>
              <a:gd name="adj2" fmla="val 1148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Andalus" pitchFamily="18" charset="-78"/>
                <a:cs typeface="Andalus" pitchFamily="18" charset="-78"/>
              </a:rPr>
              <a:t>No </a:t>
            </a:r>
            <a:r>
              <a:rPr lang="en-US" dirty="0" smtClean="0">
                <a:latin typeface="Andalus" pitchFamily="18" charset="-78"/>
                <a:cs typeface="Andalus" pitchFamily="18" charset="-78"/>
              </a:rPr>
              <a:t>transition. We go straight </a:t>
            </a:r>
            <a:r>
              <a:rPr lang="en-US" dirty="0" smtClean="0">
                <a:latin typeface="Andalus" pitchFamily="18" charset="-78"/>
                <a:cs typeface="Andalus" pitchFamily="18" charset="-78"/>
              </a:rPr>
              <a:t>from Jacob and Esau to this Pharaoh. These are all specific individuals</a:t>
            </a:r>
            <a:r>
              <a:rPr lang="en-US" dirty="0" smtClean="0">
                <a:latin typeface="Andalus" pitchFamily="18" charset="-78"/>
                <a:cs typeface="Andalus" pitchFamily="18" charset="-78"/>
              </a:rPr>
              <a:t>. As such, they may have national implication…and vice versa.</a:t>
            </a:r>
            <a:endParaRPr lang="en-US" dirty="0">
              <a:latin typeface="Andalus" pitchFamily="18" charset="-78"/>
              <a:cs typeface="Andalus" pitchFamily="18" charset="-78"/>
            </a:endParaRPr>
          </a:p>
        </p:txBody>
      </p:sp>
      <p:grpSp>
        <p:nvGrpSpPr>
          <p:cNvPr id="22" name="Group 21"/>
          <p:cNvGrpSpPr/>
          <p:nvPr/>
        </p:nvGrpSpPr>
        <p:grpSpPr>
          <a:xfrm>
            <a:off x="340360" y="228600"/>
            <a:ext cx="8588292" cy="2882348"/>
            <a:chOff x="340360" y="228600"/>
            <a:chExt cx="8588292" cy="2882348"/>
          </a:xfrm>
        </p:grpSpPr>
        <p:sp>
          <p:nvSpPr>
            <p:cNvPr id="19" name="Flowchart: Process 18"/>
            <p:cNvSpPr/>
            <p:nvPr/>
          </p:nvSpPr>
          <p:spPr>
            <a:xfrm>
              <a:off x="6033052" y="1742660"/>
              <a:ext cx="2895600" cy="274320"/>
            </a:xfrm>
            <a:prstGeom prst="flowChartProcess">
              <a:avLst/>
            </a:prstGeom>
            <a:solidFill>
              <a:srgbClr val="FF0000">
                <a:alpha val="50000"/>
              </a:srgbClr>
            </a:solidFill>
            <a:ln>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Process 19"/>
            <p:cNvSpPr/>
            <p:nvPr/>
          </p:nvSpPr>
          <p:spPr>
            <a:xfrm>
              <a:off x="340360" y="2030896"/>
              <a:ext cx="4206240" cy="274320"/>
            </a:xfrm>
            <a:prstGeom prst="flowChartProcess">
              <a:avLst/>
            </a:prstGeom>
            <a:solidFill>
              <a:srgbClr val="FF0000">
                <a:alpha val="50000"/>
              </a:srgbClr>
            </a:solidFill>
            <a:ln>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ocess 20"/>
            <p:cNvSpPr/>
            <p:nvPr/>
          </p:nvSpPr>
          <p:spPr>
            <a:xfrm>
              <a:off x="1228256" y="2836628"/>
              <a:ext cx="6903720" cy="274320"/>
            </a:xfrm>
            <a:prstGeom prst="flowChartProcess">
              <a:avLst/>
            </a:prstGeom>
            <a:solidFill>
              <a:srgbClr val="FF0000">
                <a:alpha val="50000"/>
              </a:srgbClr>
            </a:solidFill>
            <a:ln>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p:cNvSpPr/>
            <p:nvPr/>
          </p:nvSpPr>
          <p:spPr>
            <a:xfrm>
              <a:off x="1447800" y="228600"/>
              <a:ext cx="3733800" cy="914400"/>
            </a:xfrm>
            <a:prstGeom prst="wedgeRectCallout">
              <a:avLst>
                <a:gd name="adj1" fmla="val 56422"/>
                <a:gd name="adj2" fmla="val 1201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Andalus" pitchFamily="18" charset="-78"/>
                  <a:cs typeface="Andalus" pitchFamily="18" charset="-78"/>
                </a:rPr>
                <a:t>These are now spoken of as universally applicable generalities or principles.</a:t>
              </a:r>
              <a:endParaRPr lang="en-US" dirty="0">
                <a:latin typeface="Andalus" pitchFamily="18" charset="-78"/>
                <a:cs typeface="Andalus" pitchFamily="18" charset="-78"/>
              </a:endParaRPr>
            </a:p>
          </p:txBody>
        </p:sp>
      </p:grpSp>
      <p:sp>
        <p:nvSpPr>
          <p:cNvPr id="14" name="Rectangle 13"/>
          <p:cNvSpPr/>
          <p:nvPr/>
        </p:nvSpPr>
        <p:spPr>
          <a:xfrm>
            <a:off x="5410478" y="0"/>
            <a:ext cx="3635546" cy="523220"/>
          </a:xfrm>
          <a:prstGeom prst="rect">
            <a:avLst/>
          </a:prstGeom>
          <a:noFill/>
        </p:spPr>
        <p:txBody>
          <a:bodyPr wrap="none" lIns="91440" tIns="45720" rIns="91440" bIns="45720">
            <a:spAutoFit/>
          </a:bodyPr>
          <a:lstStyle/>
          <a:p>
            <a:pPr algn="ctr"/>
            <a:r>
              <a:rPr lang="en-US" sz="28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Let’s r</a:t>
            </a:r>
            <a:r>
              <a:rPr lang="en-US" sz="28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ead 6-13 quickly</a:t>
            </a:r>
            <a:endParaRPr lang="en-US" sz="28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Oval 16"/>
          <p:cNvSpPr/>
          <p:nvPr/>
        </p:nvSpPr>
        <p:spPr>
          <a:xfrm>
            <a:off x="317500" y="2794000"/>
            <a:ext cx="990600" cy="381000"/>
          </a:xfrm>
          <a:prstGeom prst="ellipse">
            <a:avLst/>
          </a:prstGeom>
          <a:solidFill>
            <a:srgbClr val="FF0000">
              <a:alpha val="4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2000"/>
                                        <p:tgtEl>
                                          <p:spTgt spid="10"/>
                                        </p:tgtEl>
                                      </p:cBhvr>
                                    </p:animEffect>
                                    <p:set>
                                      <p:cBhvr>
                                        <p:cTn id="25" dur="1" fill="hold">
                                          <p:stCondLst>
                                            <p:cond delay="1999"/>
                                          </p:stCondLst>
                                        </p:cTn>
                                        <p:tgtEl>
                                          <p:spTgt spid="10"/>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2000"/>
                                        <p:tgtEl>
                                          <p:spTgt spid="5"/>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5"/>
                                        </p:tgtEl>
                                      </p:cBhvr>
                                    </p:animEffect>
                                    <p:set>
                                      <p:cBhvr>
                                        <p:cTn id="46" dur="1" fill="hold">
                                          <p:stCondLst>
                                            <p:cond delay="1999"/>
                                          </p:stCondLst>
                                        </p:cTn>
                                        <p:tgtEl>
                                          <p:spTgt spid="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8"/>
                                        </p:tgtEl>
                                      </p:cBhvr>
                                    </p:animEffect>
                                    <p:set>
                                      <p:cBhvr>
                                        <p:cTn id="49" dur="1" fill="hold">
                                          <p:stCondLst>
                                            <p:cond delay="1999"/>
                                          </p:stCondLst>
                                        </p:cTn>
                                        <p:tgtEl>
                                          <p:spTgt spid="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0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2000"/>
                                        <p:tgtEl>
                                          <p:spTgt spid="22"/>
                                        </p:tgtEl>
                                      </p:cBhvr>
                                    </p:animEffect>
                                    <p:set>
                                      <p:cBhvr>
                                        <p:cTn id="63" dur="1" fill="hold">
                                          <p:stCondLst>
                                            <p:cond delay="1999"/>
                                          </p:stCondLst>
                                        </p:cTn>
                                        <p:tgtEl>
                                          <p:spTgt spid="2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17"/>
                                        </p:tgtEl>
                                      </p:cBhvr>
                                    </p:animEffect>
                                    <p:set>
                                      <p:cBhvr>
                                        <p:cTn id="66" dur="1" fill="hold">
                                          <p:stCondLst>
                                            <p:cond delay="1999"/>
                                          </p:stCondLst>
                                        </p:cTn>
                                        <p:tgtEl>
                                          <p:spTgt spid="17"/>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Effect transition="in" filter="fade">
                                      <p:cBhvr>
                                        <p:cTn id="69" dur="2000"/>
                                        <p:tgtEl>
                                          <p:spTgt spid="3">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Effect transition="in" filter="fade">
                                      <p:cBhvr>
                                        <p:cTn id="74" dur="2000"/>
                                        <p:tgtEl>
                                          <p:spTgt spid="3">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fade">
                                      <p:cBhvr>
                                        <p:cTn id="79" dur="2000"/>
                                        <p:tgtEl>
                                          <p:spTgt spid="3">
                                            <p:txEl>
                                              <p:pRg st="4" end="4"/>
                                            </p:txEl>
                                          </p:spTgt>
                                        </p:tgtEl>
                                      </p:cBhvr>
                                    </p:animEffect>
                                  </p:childTnLst>
                                </p:cTn>
                              </p:par>
                            </p:childTnLst>
                          </p:cTn>
                        </p:par>
                        <p:par>
                          <p:cTn id="80" fill="hold">
                            <p:stCondLst>
                              <p:cond delay="2000"/>
                            </p:stCondLst>
                            <p:childTnLst>
                              <p:par>
                                <p:cTn id="81" presetID="10" presetClass="exit" presetSubtype="0" fill="hold" grpId="1" nodeType="afterEffect">
                                  <p:stCondLst>
                                    <p:cond delay="0"/>
                                  </p:stCondLst>
                                  <p:childTnLst>
                                    <p:animEffect transition="out" filter="fade">
                                      <p:cBhvr>
                                        <p:cTn id="82" dur="2000"/>
                                        <p:tgtEl>
                                          <p:spTgt spid="10"/>
                                        </p:tgtEl>
                                      </p:cBhvr>
                                    </p:animEffect>
                                    <p:set>
                                      <p:cBhvr>
                                        <p:cTn id="83" dur="1" fill="hold">
                                          <p:stCondLst>
                                            <p:cond delay="1999"/>
                                          </p:stCondLst>
                                        </p:cTn>
                                        <p:tgtEl>
                                          <p:spTgt spid="1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txEl>
                                              <p:pRg st="5" end="5"/>
                                            </p:txEl>
                                          </p:spTgt>
                                        </p:tgtEl>
                                        <p:attrNameLst>
                                          <p:attrName>style.visibility</p:attrName>
                                        </p:attrNameLst>
                                      </p:cBhvr>
                                      <p:to>
                                        <p:strVal val="visible"/>
                                      </p:to>
                                    </p:set>
                                    <p:animEffect transition="in" filter="fade">
                                      <p:cBhvr>
                                        <p:cTn id="8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Graphic spid="5" grpId="1">
        <p:bldAsOne/>
      </p:bldGraphic>
      <p:bldP spid="8" grpId="0"/>
      <p:bldP spid="8" grpId="1"/>
      <p:bldP spid="9" grpId="0"/>
      <p:bldP spid="9" grpId="1"/>
      <p:bldP spid="10" grpId="0" animBg="1"/>
      <p:bldP spid="10" grpId="1" animBg="1"/>
      <p:bldP spid="10" grpId="2" animBg="1"/>
      <p:bldP spid="14" grpId="0"/>
      <p:bldP spid="14" grpId="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0" name="Rectangle 39"/>
          <p:cNvSpPr/>
          <p:nvPr/>
        </p:nvSpPr>
        <p:spPr>
          <a:xfrm>
            <a:off x="2970363" y="954156"/>
            <a:ext cx="2820837"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heart of flesh</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9" name="Rectangle 38"/>
          <p:cNvSpPr/>
          <p:nvPr/>
        </p:nvSpPr>
        <p:spPr>
          <a:xfrm rot="19363847">
            <a:off x="85649" y="5234749"/>
            <a:ext cx="1527982" cy="707886"/>
          </a:xfrm>
          <a:prstGeom prst="rect">
            <a:avLst/>
          </a:prstGeom>
          <a:noFill/>
        </p:spPr>
        <p:txBody>
          <a:bodyPr wrap="none" lIns="91440" tIns="45720" rIns="91440" bIns="45720">
            <a:spAutoFit/>
          </a:bodyPr>
          <a:lstStyle/>
          <a:p>
            <a:pPr algn="ctr"/>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mind of </a:t>
            </a:r>
          </a:p>
          <a:p>
            <a:pPr algn="ctr"/>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Christ</a:t>
            </a:r>
            <a:endParaRPr lang="en-US" sz="2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8" name="Rectangle 37"/>
          <p:cNvSpPr/>
          <p:nvPr/>
        </p:nvSpPr>
        <p:spPr>
          <a:xfrm rot="843024">
            <a:off x="7929158" y="4295519"/>
            <a:ext cx="1218154"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Intellect</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itle 1"/>
          <p:cNvSpPr>
            <a:spLocks noGrp="1"/>
          </p:cNvSpPr>
          <p:nvPr>
            <p:ph type="title"/>
          </p:nvPr>
        </p:nvSpPr>
        <p:spPr>
          <a:xfrm>
            <a:off x="228600" y="420756"/>
            <a:ext cx="8686800" cy="838200"/>
          </a:xfrm>
        </p:spPr>
        <p:txBody>
          <a:bodyPr>
            <a:normAutofit/>
          </a:bodyPr>
          <a:lstStyle/>
          <a:p>
            <a:pPr algn="ctr"/>
            <a:r>
              <a:rPr lang="en-US" sz="4400" dirty="0" smtClean="0">
                <a:latin typeface="Algerian" pitchFamily="82" charset="0"/>
              </a:rPr>
              <a:t>Our attributes</a:t>
            </a:r>
            <a:endParaRPr lang="en-US" sz="4400" dirty="0">
              <a:latin typeface="Algerian" pitchFamily="82" charset="0"/>
            </a:endParaRPr>
          </a:p>
        </p:txBody>
      </p:sp>
      <p:cxnSp>
        <p:nvCxnSpPr>
          <p:cNvPr id="5" name="Straight Connector 4"/>
          <p:cNvCxnSpPr/>
          <p:nvPr/>
        </p:nvCxnSpPr>
        <p:spPr>
          <a:xfrm flipV="1">
            <a:off x="304800" y="1600200"/>
            <a:ext cx="8458200" cy="472440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495783" y="3657600"/>
            <a:ext cx="3724417"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Knowledge of God</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7162800" y="3038060"/>
            <a:ext cx="195598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Honor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rot="366835">
            <a:off x="3352800" y="4724400"/>
            <a:ext cx="219643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Justice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5867400" y="4572000"/>
            <a:ext cx="303737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Character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5420185" y="5265003"/>
            <a:ext cx="1285415"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Love</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914400" y="6096000"/>
            <a:ext cx="435484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Determination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rot="173105">
            <a:off x="6705600" y="2590800"/>
            <a:ext cx="2383986"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Creativity</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rot="21329995">
            <a:off x="4724400" y="4038600"/>
            <a:ext cx="2057400"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Ethics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5748548" y="5688496"/>
            <a:ext cx="3171061" cy="830997"/>
          </a:xfrm>
          <a:prstGeom prst="rect">
            <a:avLst/>
          </a:prstGeom>
          <a:noFill/>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Conscience</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rot="21275861">
            <a:off x="1869312" y="5292804"/>
            <a:ext cx="2869632"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Reason</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ectangle 15"/>
          <p:cNvSpPr/>
          <p:nvPr/>
        </p:nvSpPr>
        <p:spPr>
          <a:xfrm>
            <a:off x="7848600" y="1981200"/>
            <a:ext cx="122982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Will</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Rectangle 16"/>
          <p:cNvSpPr/>
          <p:nvPr/>
        </p:nvSpPr>
        <p:spPr>
          <a:xfrm rot="19855643">
            <a:off x="2319379" y="3879971"/>
            <a:ext cx="446231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1"/>
                  </a:solidFill>
                </a:ln>
                <a:solidFill>
                  <a:srgbClr val="0070C0"/>
                </a:solidFill>
                <a:effectLst>
                  <a:outerShdw blurRad="50800" dist="39000" dir="5460000" algn="tl">
                    <a:srgbClr val="000000">
                      <a:alpha val="38000"/>
                    </a:srgbClr>
                  </a:outerShdw>
                </a:effectLst>
              </a:rPr>
              <a:t>Of natural man…1</a:t>
            </a:r>
            <a:r>
              <a:rPr lang="en-US" sz="3200" b="1" baseline="30000" dirty="0" smtClean="0">
                <a:ln w="11430">
                  <a:solidFill>
                    <a:schemeClr val="tx1"/>
                  </a:solidFill>
                </a:ln>
                <a:solidFill>
                  <a:srgbClr val="0070C0"/>
                </a:solidFill>
                <a:effectLst>
                  <a:outerShdw blurRad="50800" dist="39000" dir="5460000" algn="tl">
                    <a:srgbClr val="000000">
                      <a:alpha val="38000"/>
                    </a:srgbClr>
                  </a:outerShdw>
                </a:effectLst>
              </a:rPr>
              <a:t>st</a:t>
            </a:r>
            <a:r>
              <a:rPr lang="en-US" sz="3200" b="1" dirty="0" smtClean="0">
                <a:ln w="11430">
                  <a:solidFill>
                    <a:schemeClr val="tx1"/>
                  </a:solidFill>
                </a:ln>
                <a:solidFill>
                  <a:srgbClr val="0070C0"/>
                </a:solidFill>
                <a:effectLst>
                  <a:outerShdw blurRad="50800" dist="39000" dir="5460000" algn="tl">
                    <a:srgbClr val="000000">
                      <a:alpha val="38000"/>
                    </a:srgbClr>
                  </a:outerShdw>
                </a:effectLst>
              </a:rPr>
              <a:t> birth</a:t>
            </a:r>
            <a:endParaRPr lang="en-US" sz="3200" b="1" dirty="0">
              <a:ln w="11430">
                <a:solidFill>
                  <a:schemeClr val="tx1"/>
                </a:solidFill>
              </a:ln>
              <a:solidFill>
                <a:srgbClr val="0070C0"/>
              </a:solidFill>
              <a:effectLst>
                <a:outerShdw blurRad="50800" dist="39000" dir="5460000" algn="tl">
                  <a:srgbClr val="000000">
                    <a:alpha val="38000"/>
                  </a:srgbClr>
                </a:outerShdw>
              </a:effectLst>
            </a:endParaRPr>
          </a:p>
        </p:txBody>
      </p:sp>
      <p:sp>
        <p:nvSpPr>
          <p:cNvPr id="18" name="Rectangle 17"/>
          <p:cNvSpPr/>
          <p:nvPr/>
        </p:nvSpPr>
        <p:spPr>
          <a:xfrm rot="19855643">
            <a:off x="2105233" y="3530552"/>
            <a:ext cx="448578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1"/>
                  </a:solidFill>
                </a:ln>
                <a:solidFill>
                  <a:srgbClr val="0070C0"/>
                </a:solidFill>
                <a:effectLst>
                  <a:outerShdw blurRad="50800" dist="39000" dir="5460000" algn="tl">
                    <a:srgbClr val="000000">
                      <a:alpha val="38000"/>
                    </a:srgbClr>
                  </a:outerShdw>
                </a:effectLst>
              </a:rPr>
              <a:t>A new creation…2</a:t>
            </a:r>
            <a:r>
              <a:rPr lang="en-US" sz="3200" b="1" baseline="30000" dirty="0" smtClean="0">
                <a:ln w="11430">
                  <a:solidFill>
                    <a:schemeClr val="tx1"/>
                  </a:solidFill>
                </a:ln>
                <a:solidFill>
                  <a:srgbClr val="0070C0"/>
                </a:solidFill>
                <a:effectLst>
                  <a:outerShdw blurRad="50800" dist="39000" dir="5460000" algn="tl">
                    <a:srgbClr val="000000">
                      <a:alpha val="38000"/>
                    </a:srgbClr>
                  </a:outerShdw>
                </a:effectLst>
              </a:rPr>
              <a:t>nd</a:t>
            </a:r>
            <a:r>
              <a:rPr lang="en-US" sz="3200" b="1" dirty="0" smtClean="0">
                <a:ln w="11430">
                  <a:solidFill>
                    <a:schemeClr val="tx1"/>
                  </a:solidFill>
                </a:ln>
                <a:solidFill>
                  <a:srgbClr val="0070C0"/>
                </a:solidFill>
                <a:effectLst>
                  <a:outerShdw blurRad="50800" dist="39000" dir="5460000" algn="tl">
                    <a:srgbClr val="000000">
                      <a:alpha val="38000"/>
                    </a:srgbClr>
                  </a:outerShdw>
                </a:effectLst>
              </a:rPr>
              <a:t> birth</a:t>
            </a:r>
            <a:endParaRPr lang="en-US" sz="3200" b="1" dirty="0">
              <a:ln w="11430">
                <a:solidFill>
                  <a:schemeClr val="tx1"/>
                </a:solidFill>
              </a:ln>
              <a:solidFill>
                <a:srgbClr val="0070C0"/>
              </a:solidFill>
              <a:effectLst>
                <a:outerShdw blurRad="50800" dist="39000" dir="5460000" algn="tl">
                  <a:srgbClr val="000000">
                    <a:alpha val="38000"/>
                  </a:srgbClr>
                </a:outerShdw>
              </a:effectLst>
            </a:endParaRPr>
          </a:p>
        </p:txBody>
      </p:sp>
      <p:sp>
        <p:nvSpPr>
          <p:cNvPr id="19" name="Rectangle 18"/>
          <p:cNvSpPr/>
          <p:nvPr/>
        </p:nvSpPr>
        <p:spPr>
          <a:xfrm>
            <a:off x="1524000" y="1218387"/>
            <a:ext cx="3975063"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Devotion to God</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 name="Rectangle 19"/>
          <p:cNvSpPr/>
          <p:nvPr/>
        </p:nvSpPr>
        <p:spPr>
          <a:xfrm>
            <a:off x="-21443" y="2278559"/>
            <a:ext cx="5736443"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Understanding of grace</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Rectangle 20"/>
          <p:cNvSpPr/>
          <p:nvPr/>
        </p:nvSpPr>
        <p:spPr>
          <a:xfrm rot="20799943">
            <a:off x="1703740" y="3156505"/>
            <a:ext cx="3049233"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Repentance</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Rectangle 21"/>
          <p:cNvSpPr/>
          <p:nvPr/>
        </p:nvSpPr>
        <p:spPr>
          <a:xfrm>
            <a:off x="0" y="3802559"/>
            <a:ext cx="2282934"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Freedom</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rot="20932920">
            <a:off x="6262336" y="1235653"/>
            <a:ext cx="1035860" cy="769441"/>
          </a:xfrm>
          <a:prstGeom prst="rect">
            <a:avLst/>
          </a:prstGeom>
          <a:noFill/>
        </p:spPr>
        <p:txBody>
          <a:bodyPr wrap="none" lIns="91440" tIns="45720" rIns="91440" bIns="4572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Will</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Rectangle 23"/>
          <p:cNvSpPr/>
          <p:nvPr/>
        </p:nvSpPr>
        <p:spPr>
          <a:xfrm>
            <a:off x="4264626" y="1821359"/>
            <a:ext cx="3029099" cy="769441"/>
          </a:xfrm>
          <a:prstGeom prst="rect">
            <a:avLst/>
          </a:prstGeom>
          <a:noFill/>
        </p:spPr>
        <p:txBody>
          <a:bodyPr wrap="none" lIns="91440" tIns="45720" rIns="91440" bIns="4572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Trust in God</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5" name="Rectangle 24"/>
          <p:cNvSpPr/>
          <p:nvPr/>
        </p:nvSpPr>
        <p:spPr>
          <a:xfrm rot="734065">
            <a:off x="180786" y="4547575"/>
            <a:ext cx="1989647"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Assurance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6" name="Picture 25" descr="Caesar Augustus 2.bmp"/>
          <p:cNvPicPr>
            <a:picLocks noChangeAspect="1"/>
          </p:cNvPicPr>
          <p:nvPr/>
        </p:nvPicPr>
        <p:blipFill>
          <a:blip r:embed="rId2" cstate="print"/>
          <a:stretch>
            <a:fillRect/>
          </a:stretch>
        </p:blipFill>
        <p:spPr>
          <a:xfrm>
            <a:off x="0" y="0"/>
            <a:ext cx="1251629" cy="2053678"/>
          </a:xfrm>
          <a:prstGeom prst="rect">
            <a:avLst/>
          </a:prstGeom>
          <a:ln>
            <a:noFill/>
          </a:ln>
          <a:effectLst>
            <a:softEdge rad="112500"/>
          </a:effectLst>
        </p:spPr>
      </p:pic>
      <p:sp>
        <p:nvSpPr>
          <p:cNvPr id="27" name="Rectangle 26"/>
          <p:cNvSpPr/>
          <p:nvPr/>
        </p:nvSpPr>
        <p:spPr>
          <a:xfrm>
            <a:off x="209994" y="3011269"/>
            <a:ext cx="2082621" cy="646331"/>
          </a:xfrm>
          <a:prstGeom prst="rect">
            <a:avLst/>
          </a:prstGeom>
          <a:noFill/>
        </p:spPr>
        <p:txBody>
          <a:bodyPr wrap="non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Contrition</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7162800" y="5297269"/>
            <a:ext cx="1706942" cy="646331"/>
          </a:xfrm>
          <a:prstGeom prst="rect">
            <a:avLst/>
          </a:prstGeom>
          <a:noFill/>
        </p:spPr>
        <p:txBody>
          <a:bodyPr wrap="non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Attrition</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9" name="Rectangle 28"/>
          <p:cNvSpPr/>
          <p:nvPr/>
        </p:nvSpPr>
        <p:spPr>
          <a:xfrm rot="690941">
            <a:off x="1040139" y="1690979"/>
            <a:ext cx="2757614"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Forgiveness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Rectangle 29"/>
          <p:cNvSpPr/>
          <p:nvPr/>
        </p:nvSpPr>
        <p:spPr>
          <a:xfrm>
            <a:off x="7239000" y="6226314"/>
            <a:ext cx="1579278"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Desire</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33" name="Group 32"/>
          <p:cNvGrpSpPr/>
          <p:nvPr/>
        </p:nvGrpSpPr>
        <p:grpSpPr>
          <a:xfrm>
            <a:off x="242020" y="2288380"/>
            <a:ext cx="8001000" cy="1089274"/>
            <a:chOff x="242020" y="2288380"/>
            <a:chExt cx="8001000" cy="1089274"/>
          </a:xfrm>
        </p:grpSpPr>
        <p:sp>
          <p:nvSpPr>
            <p:cNvPr id="32" name="Rectangular Callout 31"/>
            <p:cNvSpPr/>
            <p:nvPr/>
          </p:nvSpPr>
          <p:spPr>
            <a:xfrm rot="19880990">
              <a:off x="1132399" y="2469285"/>
              <a:ext cx="6325835" cy="617590"/>
            </a:xfrm>
            <a:prstGeom prst="wedgeRectCallout">
              <a:avLst>
                <a:gd name="adj1" fmla="val 12546"/>
                <a:gd name="adj2" fmla="val 7737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ndalus" pitchFamily="18" charset="-78"/>
                <a:cs typeface="Andalus" pitchFamily="18" charset="-78"/>
              </a:endParaRPr>
            </a:p>
          </p:txBody>
        </p:sp>
        <p:sp>
          <p:nvSpPr>
            <p:cNvPr id="31" name="Rectangular Callout 30"/>
            <p:cNvSpPr/>
            <p:nvPr/>
          </p:nvSpPr>
          <p:spPr>
            <a:xfrm rot="19880990">
              <a:off x="242020" y="2288380"/>
              <a:ext cx="8001000" cy="1089274"/>
            </a:xfrm>
            <a:prstGeom prst="wedgeRectCallout">
              <a:avLst>
                <a:gd name="adj1" fmla="val 42015"/>
                <a:gd name="adj2" fmla="val 1317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ndalus" pitchFamily="18" charset="-78"/>
                  <a:cs typeface="Andalus" pitchFamily="18" charset="-78"/>
                </a:rPr>
                <a:t>“</a:t>
              </a:r>
              <a:r>
                <a:rPr lang="en-US" sz="3200" dirty="0" smtClean="0">
                  <a:latin typeface="Andalus" pitchFamily="18" charset="-78"/>
                  <a:cs typeface="Andalus" pitchFamily="18" charset="-78"/>
                </a:rPr>
                <a:t>It </a:t>
              </a:r>
              <a:r>
                <a:rPr lang="en-US" sz="3200" dirty="0" smtClean="0">
                  <a:latin typeface="Andalus" pitchFamily="18" charset="-78"/>
                  <a:cs typeface="Andalus" pitchFamily="18" charset="-78"/>
                </a:rPr>
                <a:t>[Salvation] does </a:t>
              </a:r>
              <a:r>
                <a:rPr lang="en-US" sz="3200" dirty="0" smtClean="0">
                  <a:latin typeface="Andalus" pitchFamily="18" charset="-78"/>
                  <a:cs typeface="Andalus" pitchFamily="18" charset="-78"/>
                </a:rPr>
                <a:t>not depend on the man who wills or the man who </a:t>
              </a:r>
              <a:r>
                <a:rPr lang="en-US" sz="3200" dirty="0" smtClean="0">
                  <a:latin typeface="Andalus" pitchFamily="18" charset="-78"/>
                  <a:cs typeface="Andalus" pitchFamily="18" charset="-78"/>
                </a:rPr>
                <a:t>runs…” Romans 9.</a:t>
              </a:r>
              <a:endParaRPr lang="en-US" sz="3200" dirty="0">
                <a:latin typeface="Andalus" pitchFamily="18" charset="-78"/>
                <a:cs typeface="Andalus" pitchFamily="18" charset="-78"/>
              </a:endParaRPr>
            </a:p>
          </p:txBody>
        </p:sp>
      </p:grpSp>
      <p:sp>
        <p:nvSpPr>
          <p:cNvPr id="34" name="Rectangle 33"/>
          <p:cNvSpPr/>
          <p:nvPr/>
        </p:nvSpPr>
        <p:spPr>
          <a:xfrm>
            <a:off x="265044" y="1371600"/>
            <a:ext cx="8610600" cy="4339650"/>
          </a:xfrm>
          <a:prstGeom prst="rect">
            <a:avLst/>
          </a:prstGeom>
          <a:solidFill>
            <a:schemeClr val="bg1"/>
          </a:solidFill>
          <a:ln>
            <a:solidFill>
              <a:schemeClr val="accent1">
                <a:shade val="50000"/>
              </a:schemeClr>
            </a:solidFill>
          </a:ln>
        </p:spPr>
        <p:txBody>
          <a:bodyPr wrap="square" lIns="91440" tIns="45720" rIns="91440" bIns="45720">
            <a:spAutoFit/>
          </a:bodyPr>
          <a:lstStyle/>
          <a:p>
            <a:pPr algn="ctr"/>
            <a:r>
              <a:rPr lang="en-US" sz="3600" cap="none" spc="0" dirty="0" smtClean="0">
                <a:ln w="17780" cmpd="sng">
                  <a:solidFill>
                    <a:srgbClr val="FFFFFF"/>
                  </a:solidFill>
                  <a:prstDash val="solid"/>
                  <a:miter lim="800000"/>
                </a:ln>
                <a:effectLst>
                  <a:outerShdw blurRad="50800" algn="tl" rotWithShape="0">
                    <a:srgbClr val="000000"/>
                  </a:outerShdw>
                </a:effectLst>
              </a:rPr>
              <a:t>“…but on God who shows mercy.” </a:t>
            </a:r>
          </a:p>
          <a:p>
            <a:pPr algn="ctr"/>
            <a:r>
              <a:rPr lang="en-US" sz="60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“It is the Spirit who gives life. The flesh profits nothing,” </a:t>
            </a:r>
          </a:p>
          <a:p>
            <a:pPr algn="ctr"/>
            <a:r>
              <a:rPr lang="en-US" sz="60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John 6:63.</a:t>
            </a:r>
            <a:endParaRPr lang="en-US" sz="60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grpSp>
        <p:nvGrpSpPr>
          <p:cNvPr id="37" name="Group 36"/>
          <p:cNvGrpSpPr/>
          <p:nvPr/>
        </p:nvGrpSpPr>
        <p:grpSpPr>
          <a:xfrm>
            <a:off x="1434548" y="1905000"/>
            <a:ext cx="6096000" cy="3200400"/>
            <a:chOff x="1295400" y="1905000"/>
            <a:chExt cx="6096000" cy="3200400"/>
          </a:xfrm>
        </p:grpSpPr>
        <p:sp>
          <p:nvSpPr>
            <p:cNvPr id="36" name="Rectangle 35"/>
            <p:cNvSpPr/>
            <p:nvPr/>
          </p:nvSpPr>
          <p:spPr>
            <a:xfrm>
              <a:off x="1295400" y="1905000"/>
              <a:ext cx="60960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AR CHRISTY" pitchFamily="2" charset="0"/>
                </a:rPr>
                <a:t>That “</a:t>
              </a:r>
              <a:r>
                <a:rPr lang="en-US" sz="3200" dirty="0" smtClean="0">
                  <a:solidFill>
                    <a:srgbClr val="FF0000"/>
                  </a:solidFill>
                  <a:latin typeface="AR CHRISTY" pitchFamily="2" charset="0"/>
                </a:rPr>
                <a:t>nothing</a:t>
              </a:r>
              <a:r>
                <a:rPr lang="en-US" sz="3200" dirty="0" smtClean="0">
                  <a:latin typeface="AR CHRISTY" pitchFamily="2" charset="0"/>
                </a:rPr>
                <a:t>” is not </a:t>
              </a:r>
            </a:p>
            <a:p>
              <a:r>
                <a:rPr lang="en-US" sz="3200" dirty="0" smtClean="0">
                  <a:latin typeface="AR CHRISTY" pitchFamily="2" charset="0"/>
                </a:rPr>
                <a:t>even a </a:t>
              </a:r>
              <a:r>
                <a:rPr lang="en-US" sz="3200" i="1" dirty="0" smtClean="0">
                  <a:latin typeface="AR CHRISTY" pitchFamily="2" charset="0"/>
                </a:rPr>
                <a:t>little</a:t>
              </a:r>
              <a:r>
                <a:rPr lang="en-US" sz="3200" dirty="0" smtClean="0">
                  <a:latin typeface="AR CHRISTY" pitchFamily="2" charset="0"/>
                </a:rPr>
                <a:t> </a:t>
              </a:r>
            </a:p>
            <a:p>
              <a:r>
                <a:rPr lang="en-US" sz="3200" dirty="0" smtClean="0">
                  <a:latin typeface="AR CHRISTY" pitchFamily="2" charset="0"/>
                </a:rPr>
                <a:t>“something!” </a:t>
              </a:r>
            </a:p>
            <a:p>
              <a:r>
                <a:rPr lang="en-US" sz="3200" dirty="0" smtClean="0">
                  <a:latin typeface="AR CHRISTY" pitchFamily="2" charset="0"/>
                </a:rPr>
                <a:t>– Luther.</a:t>
              </a:r>
              <a:endParaRPr lang="en-US" sz="3200" dirty="0">
                <a:latin typeface="AR CHRISTY" pitchFamily="2" charset="0"/>
              </a:endParaRPr>
            </a:p>
          </p:txBody>
        </p:sp>
        <p:pic>
          <p:nvPicPr>
            <p:cNvPr id="35" name="Picture 34" descr="Martin Luther.jpg"/>
            <p:cNvPicPr>
              <a:picLocks noChangeAspect="1"/>
            </p:cNvPicPr>
            <p:nvPr/>
          </p:nvPicPr>
          <p:blipFill>
            <a:blip r:embed="rId3" cstate="print"/>
            <a:stretch>
              <a:fillRect/>
            </a:stretch>
          </p:blipFill>
          <p:spPr>
            <a:xfrm>
              <a:off x="5181600" y="2170044"/>
              <a:ext cx="1803400" cy="263747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gr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iterate type="lt">
                                    <p:tmPct val="0"/>
                                  </p:iterate>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5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2000"/>
                                        <p:tgtEl>
                                          <p:spTgt spid="18"/>
                                        </p:tgtEl>
                                      </p:cBhvr>
                                    </p:animEffect>
                                  </p:childTnLst>
                                </p:cTn>
                              </p:par>
                            </p:childTnLst>
                          </p:cTn>
                        </p:par>
                        <p:par>
                          <p:cTn id="74" fill="hold">
                            <p:stCondLst>
                              <p:cond delay="2000"/>
                            </p:stCondLst>
                            <p:childTnLst>
                              <p:par>
                                <p:cTn id="75" presetID="10" presetClass="entr" presetSubtype="0" fill="hold" grpId="0" nodeType="afterEffect">
                                  <p:stCondLst>
                                    <p:cond delay="400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par>
                          <p:cTn id="78" fill="hold">
                            <p:stCondLst>
                              <p:cond delay="6500"/>
                            </p:stCondLst>
                            <p:childTnLst>
                              <p:par>
                                <p:cTn id="79" presetID="10"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childTnLst>
                          </p:cTn>
                        </p:par>
                        <p:par>
                          <p:cTn id="102" fill="hold">
                            <p:stCondLst>
                              <p:cond delay="9500"/>
                            </p:stCondLst>
                            <p:childTnLst>
                              <p:par>
                                <p:cTn id="103" presetID="10"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childTnLst>
                          </p:cTn>
                        </p:par>
                        <p:par>
                          <p:cTn id="106" fill="hold">
                            <p:stCondLst>
                              <p:cond delay="10000"/>
                            </p:stCondLst>
                            <p:childTnLst>
                              <p:par>
                                <p:cTn id="107" presetID="10" presetClass="entr" presetSubtype="0"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childTnLst>
                          </p:cTn>
                        </p:par>
                        <p:par>
                          <p:cTn id="110" fill="hold">
                            <p:stCondLst>
                              <p:cond delay="10500"/>
                            </p:stCondLst>
                            <p:childTnLst>
                              <p:par>
                                <p:cTn id="111" presetID="10" presetClass="entr" presetSubtype="0"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500"/>
                                        <p:tgtEl>
                                          <p:spTgt spid="27"/>
                                        </p:tgtEl>
                                      </p:cBhvr>
                                    </p:animEffect>
                                  </p:childTnLst>
                                </p:cTn>
                              </p:par>
                            </p:childTnLst>
                          </p:cTn>
                        </p:par>
                        <p:par>
                          <p:cTn id="114" fill="hold">
                            <p:stCondLst>
                              <p:cond delay="11000"/>
                            </p:stCondLst>
                            <p:childTnLst>
                              <p:par>
                                <p:cTn id="115" presetID="10"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500"/>
                                        <p:tgtEl>
                                          <p:spTgt spid="33"/>
                                        </p:tgtEl>
                                      </p:cBhvr>
                                    </p:animEffect>
                                  </p:childTnLst>
                                </p:cTn>
                              </p:par>
                              <p:par>
                                <p:cTn id="123" presetID="20" presetClass="emph" presetSubtype="0" fill="hold" grpId="1" nodeType="withEffect">
                                  <p:stCondLst>
                                    <p:cond delay="0"/>
                                  </p:stCondLst>
                                  <p:iterate type="lt">
                                    <p:tmPct val="10000"/>
                                  </p:iterate>
                                  <p:childTnLst>
                                    <p:set>
                                      <p:cBhvr override="childStyle">
                                        <p:cTn id="124" dur="500" autoRev="1" fill="hold"/>
                                        <p:tgtEl>
                                          <p:spTgt spid="16"/>
                                        </p:tgtEl>
                                        <p:attrNameLst>
                                          <p:attrName>style.color</p:attrName>
                                        </p:attrNameLst>
                                      </p:cBhvr>
                                      <p:to>
                                        <p:clrVal>
                                          <a:srgbClr val="11E316"/>
                                        </p:clrVal>
                                      </p:to>
                                    </p:set>
                                    <p:set>
                                      <p:cBhvr>
                                        <p:cTn id="125" dur="500" autoRev="1" fill="hold"/>
                                        <p:tgtEl>
                                          <p:spTgt spid="16"/>
                                        </p:tgtEl>
                                        <p:attrNameLst>
                                          <p:attrName>fillcolor</p:attrName>
                                        </p:attrNameLst>
                                      </p:cBhvr>
                                      <p:to>
                                        <p:clrVal>
                                          <a:srgbClr val="11E316"/>
                                        </p:clrVal>
                                      </p:to>
                                    </p:set>
                                    <p:set>
                                      <p:cBhvr>
                                        <p:cTn id="126" dur="500" autoRev="1" fill="hold"/>
                                        <p:tgtEl>
                                          <p:spTgt spid="16"/>
                                        </p:tgtEl>
                                        <p:attrNameLst>
                                          <p:attrName>fill.type</p:attrName>
                                        </p:attrNameLst>
                                      </p:cBhvr>
                                      <p:to>
                                        <p:strVal val="solid"/>
                                      </p:to>
                                    </p:set>
                                  </p:childTnLst>
                                </p:cTn>
                              </p:par>
                              <p:par>
                                <p:cTn id="127" presetID="20" presetClass="emph" presetSubtype="0" fill="hold" grpId="1" nodeType="withEffect">
                                  <p:stCondLst>
                                    <p:cond delay="0"/>
                                  </p:stCondLst>
                                  <p:iterate type="lt">
                                    <p:tmPct val="10000"/>
                                  </p:iterate>
                                  <p:childTnLst>
                                    <p:set>
                                      <p:cBhvr override="childStyle">
                                        <p:cTn id="128" dur="500" autoRev="1" fill="hold"/>
                                        <p:tgtEl>
                                          <p:spTgt spid="30"/>
                                        </p:tgtEl>
                                        <p:attrNameLst>
                                          <p:attrName>style.color</p:attrName>
                                        </p:attrNameLst>
                                      </p:cBhvr>
                                      <p:to>
                                        <p:clrVal>
                                          <a:srgbClr val="11E316"/>
                                        </p:clrVal>
                                      </p:to>
                                    </p:set>
                                    <p:set>
                                      <p:cBhvr>
                                        <p:cTn id="129" dur="500" autoRev="1" fill="hold"/>
                                        <p:tgtEl>
                                          <p:spTgt spid="30"/>
                                        </p:tgtEl>
                                        <p:attrNameLst>
                                          <p:attrName>fillcolor</p:attrName>
                                        </p:attrNameLst>
                                      </p:cBhvr>
                                      <p:to>
                                        <p:clrVal>
                                          <a:srgbClr val="11E316"/>
                                        </p:clrVal>
                                      </p:to>
                                    </p:set>
                                    <p:set>
                                      <p:cBhvr>
                                        <p:cTn id="130" dur="500" autoRev="1" fill="hold"/>
                                        <p:tgtEl>
                                          <p:spTgt spid="30"/>
                                        </p:tgtEl>
                                        <p:attrNameLst>
                                          <p:attrName>fill.type</p:attrName>
                                        </p:attrNameLst>
                                      </p:cBhvr>
                                      <p:to>
                                        <p:strVal val="solid"/>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fade">
                                      <p:cBhvr>
                                        <p:cTn id="135" dur="2000"/>
                                        <p:tgtEl>
                                          <p:spTgt spid="3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fade">
                                      <p:cBhvr>
                                        <p:cTn id="1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9" grpId="0"/>
      <p:bldP spid="38" grpId="0"/>
      <p:bldP spid="6" grpId="0"/>
      <p:bldP spid="7" grpId="0"/>
      <p:bldP spid="8" grpId="0"/>
      <p:bldP spid="9" grpId="0"/>
      <p:bldP spid="10" grpId="0"/>
      <p:bldP spid="11" grpId="0"/>
      <p:bldP spid="12" grpId="0"/>
      <p:bldP spid="13" grpId="0"/>
      <p:bldP spid="14" grpId="0"/>
      <p:bldP spid="15" grpId="0"/>
      <p:bldP spid="16" grpId="0"/>
      <p:bldP spid="16" grpId="1"/>
      <p:bldP spid="17" grpId="0"/>
      <p:bldP spid="18" grpId="0"/>
      <p:bldP spid="19" grpId="0"/>
      <p:bldP spid="20" grpId="0"/>
      <p:bldP spid="21" grpId="0"/>
      <p:bldP spid="22" grpId="0"/>
      <p:bldP spid="23" grpId="0"/>
      <p:bldP spid="24" grpId="0"/>
      <p:bldP spid="25" grpId="0"/>
      <p:bldP spid="27" grpId="0"/>
      <p:bldP spid="28" grpId="0"/>
      <p:bldP spid="29" grpId="0"/>
      <p:bldP spid="30" grpId="0"/>
      <p:bldP spid="30" grpId="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17306"/>
          </a:xfrm>
          <a:prstGeom prst="rect">
            <a:avLst/>
          </a:prstGeom>
          <a:noFill/>
        </p:spPr>
        <p:txBody>
          <a:bodyPr wrap="square" lIns="91440" tIns="45720" rIns="91440" bIns="45720">
            <a:spAutoFit/>
          </a:bodyPr>
          <a:lstStyle/>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 the LORD said to Moses: “See, I have made you as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God to Pharaoh, and Aaron your brother shall be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your prophet. You shall speak all that I command you.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Aaron your brother shall tell Pharaoh to send the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children of Israel out of his land.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a:t>
            </a:r>
            <a:r>
              <a:rPr lang="en-US" sz="2900"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 will harden Pharaoh’s heart</a:t>
            </a: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multiply My signs and My wonders in the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land of Egypt. But </a:t>
            </a:r>
            <a:r>
              <a:rPr lang="en-US" sz="2900"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Pharaoh will not heed you</a:t>
            </a: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2900"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 that</a:t>
            </a: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 may lay My hand on Egypt and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bring My armies and My people, the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children of Israel, out of the land of Egypt by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great judgment</a:t>
            </a:r>
            <a:r>
              <a:rPr lang="en-US" sz="2900"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
            </a: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the Egyptians shall know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that I am the LORD, when I stretch out My hand on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Egypt and bring out the children </a:t>
            </a:r>
          </a:p>
          <a:p>
            <a:pPr algn="ctr"/>
            <a:r>
              <a:rPr lang="en-US" sz="29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Israel from among them,” Exodus 7:1-5.</a:t>
            </a:r>
            <a:endParaRPr lang="en-US" sz="2900" b="1"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ounded Rectangular Callout 5"/>
          <p:cNvSpPr/>
          <p:nvPr/>
        </p:nvSpPr>
        <p:spPr>
          <a:xfrm>
            <a:off x="4876800" y="152400"/>
            <a:ext cx="4191000" cy="2286000"/>
          </a:xfrm>
          <a:prstGeom prst="wedgeRoundRectCallout">
            <a:avLst>
              <a:gd name="adj1" fmla="val -16961"/>
              <a:gd name="adj2" fmla="val 85117"/>
              <a:gd name="adj3" fmla="val 16667"/>
            </a:avLst>
          </a:prstGeom>
          <a:solidFill>
            <a:schemeClr val="tx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arenR"/>
            </a:pPr>
            <a:r>
              <a:rPr lang="en-US" sz="2800" dirty="0" smtClean="0">
                <a:solidFill>
                  <a:schemeClr val="bg1"/>
                </a:solidFill>
                <a:latin typeface="Andalus" pitchFamily="18" charset="-78"/>
                <a:cs typeface="Andalus" pitchFamily="18" charset="-78"/>
              </a:rPr>
              <a:t>How could God say this for sure before they met?     </a:t>
            </a:r>
          </a:p>
          <a:p>
            <a:pPr marL="514350" indent="-514350"/>
            <a:r>
              <a:rPr lang="en-US" sz="2800" dirty="0" smtClean="0">
                <a:solidFill>
                  <a:schemeClr val="bg1"/>
                </a:solidFill>
                <a:latin typeface="Andalus" pitchFamily="18" charset="-78"/>
                <a:cs typeface="Andalus" pitchFamily="18" charset="-78"/>
              </a:rPr>
              <a:t>2) What if pharaoh had said “OK.”?</a:t>
            </a:r>
            <a:endParaRPr lang="en-US" sz="2800" dirty="0">
              <a:solidFill>
                <a:schemeClr val="bg1"/>
              </a:solidFill>
              <a:latin typeface="Andalus" pitchFamily="18" charset="-78"/>
              <a:cs typeface="Andalus" pitchFamily="18" charset="-78"/>
            </a:endParaRPr>
          </a:p>
        </p:txBody>
      </p:sp>
      <p:sp>
        <p:nvSpPr>
          <p:cNvPr id="8" name="Right Arrow Callout 7"/>
          <p:cNvSpPr/>
          <p:nvPr/>
        </p:nvSpPr>
        <p:spPr>
          <a:xfrm>
            <a:off x="76200" y="1905000"/>
            <a:ext cx="1066800" cy="3352800"/>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b="1" dirty="0" smtClean="0">
                <a:latin typeface="Andalus" pitchFamily="18" charset="-78"/>
                <a:cs typeface="Andalus" pitchFamily="18" charset="-78"/>
              </a:rPr>
              <a:t>Before they met</a:t>
            </a:r>
            <a:endParaRPr lang="en-US" b="1" dirty="0">
              <a:latin typeface="Andalus" pitchFamily="18" charset="-78"/>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314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841248"/>
          </a:xfrm>
        </p:spPr>
        <p:txBody>
          <a:bodyPr/>
          <a:lstStyle/>
          <a:p>
            <a:pPr algn="ctr"/>
            <a:r>
              <a:rPr lang="en-US" dirty="0" smtClean="0"/>
              <a:t>grace</a:t>
            </a:r>
            <a:r>
              <a:rPr lang="en-US" dirty="0" smtClean="0"/>
              <a:t> </a:t>
            </a:r>
            <a:r>
              <a:rPr lang="en-US" dirty="0" smtClean="0"/>
              <a:t>is </a:t>
            </a:r>
            <a:r>
              <a:rPr lang="en-US" dirty="0" smtClean="0"/>
              <a:t>god’s to </a:t>
            </a:r>
            <a:r>
              <a:rPr lang="en-US" dirty="0" smtClean="0"/>
              <a:t>give</a:t>
            </a:r>
            <a:endParaRPr lang="en-US" dirty="0"/>
          </a:p>
        </p:txBody>
      </p:sp>
      <p:sp>
        <p:nvSpPr>
          <p:cNvPr id="3" name="Content Placeholder 2"/>
          <p:cNvSpPr>
            <a:spLocks noGrp="1"/>
          </p:cNvSpPr>
          <p:nvPr>
            <p:ph sz="half" idx="1"/>
          </p:nvPr>
        </p:nvSpPr>
        <p:spPr>
          <a:xfrm>
            <a:off x="0" y="1066800"/>
            <a:ext cx="4495800" cy="5791200"/>
          </a:xfrm>
        </p:spPr>
        <p:txBody>
          <a:bodyPr>
            <a:noAutofit/>
          </a:bodyPr>
          <a:lstStyle/>
          <a:p>
            <a:r>
              <a:rPr lang="en-US" sz="2000" dirty="0" smtClean="0"/>
              <a:t>“And the disciples came and said to Him, “Why do You speak to them in parables?” He answered and said to them, “</a:t>
            </a:r>
            <a:r>
              <a:rPr lang="en-US" sz="2000" dirty="0" smtClean="0">
                <a:solidFill>
                  <a:srgbClr val="FF0000"/>
                </a:solidFill>
              </a:rPr>
              <a:t>Because it has been given to you to know the mysteries of the kingdom of heaven, but to them it has not been given. For whoever has, to him more will be given, and he will have abundance; but whoever does not have, even what he has will be taken away from him. Therefore I speak to them in parables, because seeing they do not see, and hearing they do not hear, nor do they understand. And in them the prophecy of Isaiah is fulfilled</a:t>
            </a:r>
            <a:r>
              <a:rPr lang="en-US" sz="2000" dirty="0" smtClean="0"/>
              <a:t>…” Matthew 13:10-14a. Quotes Isaiah 6:9-10.</a:t>
            </a:r>
            <a:br>
              <a:rPr lang="en-US" sz="2000" dirty="0" smtClean="0"/>
            </a:br>
            <a:endParaRPr lang="en-US" sz="2000" dirty="0"/>
          </a:p>
        </p:txBody>
      </p:sp>
      <p:pic>
        <p:nvPicPr>
          <p:cNvPr id="4" name="Picture 3" descr="Jesus at Simon's table.jpg"/>
          <p:cNvPicPr>
            <a:picLocks noChangeAspect="1"/>
          </p:cNvPicPr>
          <p:nvPr/>
        </p:nvPicPr>
        <p:blipFill>
          <a:blip r:embed="rId2" cstate="print"/>
          <a:stretch>
            <a:fillRect/>
          </a:stretch>
        </p:blipFill>
        <p:spPr>
          <a:xfrm>
            <a:off x="4599432" y="990600"/>
            <a:ext cx="4239768" cy="4724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18-22</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1900" dirty="0" smtClean="0"/>
              <a:t>“You will say to me then, “Why does He still find fault? For who resists His will</a:t>
            </a:r>
            <a:r>
              <a:rPr lang="en-US" sz="1900" dirty="0" smtClean="0"/>
              <a:t>?” (NASB).</a:t>
            </a:r>
            <a:endParaRPr lang="en-US" sz="1900" dirty="0" smtClean="0"/>
          </a:p>
          <a:p>
            <a:r>
              <a:rPr lang="en-US" sz="1900" dirty="0" smtClean="0"/>
              <a:t>“</a:t>
            </a:r>
            <a:r>
              <a:rPr lang="en-US" sz="2000" dirty="0" smtClean="0"/>
              <a:t>Thou wilt say then unto me, Why doth he yet find fault? For who hath resisted his will?</a:t>
            </a:r>
            <a:r>
              <a:rPr lang="en-US" sz="1900" dirty="0" smtClean="0"/>
              <a:t>” (KJV).</a:t>
            </a:r>
            <a:endParaRPr lang="en-US" sz="1900" dirty="0" smtClean="0"/>
          </a:p>
          <a:p>
            <a:r>
              <a:rPr lang="en-US" sz="1900" dirty="0" smtClean="0"/>
              <a:t>“One of you will say to me: “Then why does God still blame us? For who is able to resist his will?” (NIV). </a:t>
            </a:r>
            <a:endParaRPr lang="en-US" sz="1900" dirty="0" smtClean="0"/>
          </a:p>
          <a:p>
            <a:r>
              <a:rPr lang="en-US" sz="1900" b="1" dirty="0" smtClean="0"/>
              <a:t>Here is another </a:t>
            </a:r>
            <a:r>
              <a:rPr lang="en-US" sz="1900" b="1" dirty="0" smtClean="0"/>
              <a:t>clearly </a:t>
            </a:r>
            <a:r>
              <a:rPr lang="en-US" sz="1900" b="1" dirty="0" smtClean="0"/>
              <a:t>anticipated objection. Can it be clearer why? </a:t>
            </a:r>
          </a:p>
          <a:p>
            <a:pPr lvl="1"/>
            <a:r>
              <a:rPr lang="en-US" sz="1900" dirty="0" smtClean="0"/>
              <a:t>The natural man/part of us objects </a:t>
            </a:r>
            <a:r>
              <a:rPr lang="en-US" sz="1900" i="1" dirty="0" smtClean="0"/>
              <a:t>because </a:t>
            </a:r>
            <a:r>
              <a:rPr lang="en-US" sz="1900" dirty="0" smtClean="0"/>
              <a:t>we hear clearly.</a:t>
            </a:r>
          </a:p>
          <a:p>
            <a:pPr lvl="1"/>
            <a:r>
              <a:rPr lang="en-US" sz="1900" b="1" dirty="0" smtClean="0"/>
              <a:t>Remember, these truths are simply stated; it’s their implications that are difficult. </a:t>
            </a:r>
            <a:r>
              <a:rPr lang="en-US" sz="1900" dirty="0" smtClean="0"/>
              <a:t>We must wrestle our presuppositions into what we know of God. </a:t>
            </a:r>
          </a:p>
          <a:p>
            <a:r>
              <a:rPr lang="en-US" sz="1900" dirty="0" smtClean="0"/>
              <a:t>NLT: “So you see, </a:t>
            </a:r>
            <a:r>
              <a:rPr lang="en-US" sz="1900" b="1" dirty="0" smtClean="0"/>
              <a:t>God chooses </a:t>
            </a:r>
            <a:r>
              <a:rPr lang="en-US" sz="1900" dirty="0" smtClean="0"/>
              <a:t>to show mercy to some, and he chooses to harden the hearts of others so they refuse to listen.“Well then, you might say, “Why does God blame people for not responding? Haven’t they simply done what he makes them do?” No, don’t say that. Who are you, a mere human being, to argue with God? Should the thing that was created say to the one who created it, “Why have you made me like this?” When a potter makes jars out of clay, doesn’t he have a right to use the same lump of clay to make one jar for decoration and another to throw garbage into?”</a:t>
            </a:r>
            <a:endParaRPr lang="en-US" sz="1900" dirty="0"/>
          </a:p>
        </p:txBody>
      </p:sp>
      <p:pic>
        <p:nvPicPr>
          <p:cNvPr id="4" name="Picture 3" descr="Stick figure.bmp"/>
          <p:cNvPicPr>
            <a:picLocks noChangeAspect="1"/>
          </p:cNvPicPr>
          <p:nvPr/>
        </p:nvPicPr>
        <p:blipFill>
          <a:blip r:embed="rId2" cstate="print"/>
          <a:stretch>
            <a:fillRect/>
          </a:stretch>
        </p:blipFill>
        <p:spPr>
          <a:xfrm>
            <a:off x="104775" y="76200"/>
            <a:ext cx="885825" cy="895350"/>
          </a:xfrm>
          <a:prstGeom prst="roundRect">
            <a:avLst>
              <a:gd name="adj" fmla="val 29538"/>
            </a:avLst>
          </a:prstGeom>
          <a:solidFill>
            <a:srgbClr val="FFFFFF">
              <a:shade val="85000"/>
            </a:srgbClr>
          </a:solidFill>
          <a:ln>
            <a:noFill/>
          </a:ln>
          <a:effectLst>
            <a:reflection blurRad="12700" stA="38000" endPos="28000" dist="5000" dir="5400000" sy="-100000" algn="bl" rotWithShape="0"/>
          </a:effectLst>
        </p:spPr>
      </p:pic>
      <p:sp>
        <p:nvSpPr>
          <p:cNvPr id="5" name="Rectangular Callout 4"/>
          <p:cNvSpPr/>
          <p:nvPr/>
        </p:nvSpPr>
        <p:spPr>
          <a:xfrm>
            <a:off x="5181600" y="76200"/>
            <a:ext cx="3886200" cy="914400"/>
          </a:xfrm>
          <a:prstGeom prst="wedgeRectCallout">
            <a:avLst>
              <a:gd name="adj1" fmla="val -15321"/>
              <a:gd name="adj2" fmla="val 707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Andalus" pitchFamily="18" charset="-78"/>
                <a:cs typeface="Andalus" pitchFamily="18" charset="-78"/>
              </a:rPr>
              <a:t>Again there’s no transition. It is straight from Jacob and Esau to the Pharaoh to </a:t>
            </a:r>
            <a:r>
              <a:rPr lang="en-US" dirty="0" smtClean="0">
                <a:latin typeface="Andalus" pitchFamily="18" charset="-78"/>
                <a:cs typeface="Andalus" pitchFamily="18" charset="-78"/>
              </a:rPr>
              <a:t>now to anyone </a:t>
            </a:r>
            <a:r>
              <a:rPr lang="en-US" dirty="0" smtClean="0">
                <a:latin typeface="Andalus" pitchFamily="18" charset="-78"/>
                <a:cs typeface="Andalus" pitchFamily="18" charset="-78"/>
              </a:rPr>
              <a:t>and everyone.</a:t>
            </a:r>
            <a:endParaRPr lang="en-US" dirty="0">
              <a:latin typeface="Andalus" pitchFamily="18" charset="-78"/>
              <a:cs typeface="Andalus" pitchFamily="18" charset="-78"/>
            </a:endParaRPr>
          </a:p>
        </p:txBody>
      </p:sp>
      <p:sp>
        <p:nvSpPr>
          <p:cNvPr id="9" name="Oval 8"/>
          <p:cNvSpPr/>
          <p:nvPr/>
        </p:nvSpPr>
        <p:spPr>
          <a:xfrm>
            <a:off x="4483100" y="2743200"/>
            <a:ext cx="1981200" cy="1905000"/>
          </a:xfrm>
          <a:prstGeom prst="ellipse">
            <a:avLst/>
          </a:prstGeom>
          <a:gradFill flip="none" rotWithShape="1">
            <a:gsLst>
              <a:gs pos="15000">
                <a:schemeClr val="bg1">
                  <a:lumMod val="50000"/>
                </a:schemeClr>
              </a:gs>
              <a:gs pos="50000">
                <a:schemeClr val="tx1"/>
              </a:gs>
              <a:gs pos="100000">
                <a:schemeClr val="bg1">
                  <a:lumMod val="95000"/>
                </a:schemeClr>
              </a:gs>
            </a:gsLst>
            <a:lin ang="2700000" scaled="1"/>
            <a:tileRect/>
          </a:gradFill>
          <a:ln>
            <a:solidFill>
              <a:schemeClr val="bg1">
                <a:lumMod val="50000"/>
              </a:schemeClr>
            </a:solidFill>
          </a:ln>
          <a:scene3d>
            <a:camera prst="orthographicFront"/>
            <a:lightRig rig="threePt" dir="t"/>
          </a:scene3d>
          <a:sp3d prstMaterial="metal">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 CHRISTY" pitchFamily="2" charset="0"/>
              </a:rPr>
              <a:t>The elect</a:t>
            </a:r>
            <a:endParaRPr lang="en-US" sz="3200" dirty="0">
              <a:latin typeface="AR CHRISTY" pitchFamily="2" charset="0"/>
            </a:endParaRPr>
          </a:p>
        </p:txBody>
      </p:sp>
      <p:sp>
        <p:nvSpPr>
          <p:cNvPr id="8" name="Oval 7"/>
          <p:cNvSpPr/>
          <p:nvPr/>
        </p:nvSpPr>
        <p:spPr>
          <a:xfrm>
            <a:off x="2667000" y="1752600"/>
            <a:ext cx="3810000" cy="3810000"/>
          </a:xfrm>
          <a:prstGeom prst="ellipse">
            <a:avLst/>
          </a:prstGeom>
          <a:gradFill flip="none" rotWithShape="1">
            <a:gsLst>
              <a:gs pos="15000">
                <a:schemeClr val="bg1">
                  <a:lumMod val="50000"/>
                </a:schemeClr>
              </a:gs>
              <a:gs pos="50000">
                <a:schemeClr val="tx1"/>
              </a:gs>
              <a:gs pos="100000">
                <a:schemeClr val="bg1">
                  <a:lumMod val="95000"/>
                </a:schemeClr>
              </a:gs>
            </a:gsLst>
            <a:lin ang="2700000" scaled="1"/>
            <a:tileRect/>
          </a:gradFill>
          <a:ln>
            <a:solidFill>
              <a:schemeClr val="bg1">
                <a:lumMod val="50000"/>
              </a:schemeClr>
            </a:solidFill>
          </a:ln>
          <a:scene3d>
            <a:camera prst="orthographicFront"/>
            <a:lightRig rig="threePt" dir="t"/>
          </a:scene3d>
          <a:sp3d prstMaterial="metal">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AR CHRISTY" pitchFamily="2" charset="0"/>
              </a:rPr>
              <a:t>Fallen</a:t>
            </a:r>
          </a:p>
          <a:p>
            <a:pPr algn="ctr"/>
            <a:r>
              <a:rPr lang="en-US" sz="5400" dirty="0" smtClean="0">
                <a:latin typeface="AR CHRISTY" pitchFamily="2" charset="0"/>
              </a:rPr>
              <a:t>Humanity</a:t>
            </a:r>
            <a:endParaRPr lang="en-US" sz="5400" dirty="0">
              <a:latin typeface="AR CHRISTY" pitchFamily="2" charset="0"/>
            </a:endParaRPr>
          </a:p>
        </p:txBody>
      </p:sp>
      <p:sp>
        <p:nvSpPr>
          <p:cNvPr id="10" name="Rectangle 9"/>
          <p:cNvSpPr/>
          <p:nvPr/>
        </p:nvSpPr>
        <p:spPr>
          <a:xfrm>
            <a:off x="5698432" y="1384300"/>
            <a:ext cx="254627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Who does?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6040878" y="2044700"/>
            <a:ext cx="23407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Who has?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6420691" y="2667000"/>
            <a:ext cx="2342309"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 Who can?</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Oval 12"/>
          <p:cNvSpPr/>
          <p:nvPr/>
        </p:nvSpPr>
        <p:spPr>
          <a:xfrm>
            <a:off x="1181100" y="6172200"/>
            <a:ext cx="1257300" cy="381000"/>
          </a:xfrm>
          <a:prstGeom prst="ellipse">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9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childTnLst>
                                </p:cTn>
                              </p:par>
                              <p:par>
                                <p:cTn id="42" presetID="10" presetClass="exit" presetSubtype="0" fill="hold" grpId="1" nodeType="withEffect">
                                  <p:stCondLst>
                                    <p:cond delay="0"/>
                                  </p:stCondLst>
                                  <p:childTnLst>
                                    <p:animEffect transition="out" filter="fade">
                                      <p:cBhvr>
                                        <p:cTn id="43" dur="2000"/>
                                        <p:tgtEl>
                                          <p:spTgt spid="5"/>
                                        </p:tgtEl>
                                      </p:cBhvr>
                                    </p:animEffect>
                                    <p:set>
                                      <p:cBhvr>
                                        <p:cTn id="44" dur="1" fill="hold">
                                          <p:stCondLst>
                                            <p:cond delay="1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path" presetSubtype="0" accel="50000" decel="50000" fill="hold" grpId="1" nodeType="clickEffect">
                                  <p:stCondLst>
                                    <p:cond delay="0"/>
                                  </p:stCondLst>
                                  <p:childTnLst>
                                    <p:animMotion origin="layout" path="M -1.11111E-6 1.11111E-6 L 0.19306 0.26111 " pathEditMode="relative" rAng="0" ptsTypes="AA">
                                      <p:cBhvr>
                                        <p:cTn id="66" dur="2000" fill="hold"/>
                                        <p:tgtEl>
                                          <p:spTgt spid="9"/>
                                        </p:tgtEl>
                                        <p:attrNameLst>
                                          <p:attrName>ppt_x</p:attrName>
                                          <p:attrName>ppt_y</p:attrName>
                                        </p:attrNameLst>
                                      </p:cBhvr>
                                      <p:rCtr x="97" y="131"/>
                                    </p:animMotion>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9" grpId="0" animBg="1"/>
      <p:bldP spid="9" grpId="1" animBg="1"/>
      <p:bldP spid="8" grpId="0" animBg="1"/>
      <p:bldP spid="10" grpId="0"/>
      <p:bldP spid="11"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23-29</a:t>
            </a:r>
            <a:endParaRPr lang="en-US" dirty="0"/>
          </a:p>
        </p:txBody>
      </p:sp>
      <p:sp>
        <p:nvSpPr>
          <p:cNvPr id="3" name="Content Placeholder 2"/>
          <p:cNvSpPr>
            <a:spLocks noGrp="1"/>
          </p:cNvSpPr>
          <p:nvPr>
            <p:ph idx="1"/>
          </p:nvPr>
        </p:nvSpPr>
        <p:spPr>
          <a:xfrm>
            <a:off x="0" y="1325562"/>
            <a:ext cx="9144000" cy="5303838"/>
          </a:xfrm>
        </p:spPr>
        <p:txBody>
          <a:bodyPr>
            <a:normAutofit fontScale="70000" lnSpcReduction="20000"/>
          </a:bodyPr>
          <a:lstStyle/>
          <a:p>
            <a:r>
              <a:rPr lang="en-US" dirty="0" smtClean="0"/>
              <a:t>“And He did so to make known the riches of His glory upon vessels of mercy, which He prepared beforehand for glory, even us, whom He also called, not from </a:t>
            </a:r>
            <a:r>
              <a:rPr lang="en-US" b="1" u="sng" dirty="0" smtClean="0"/>
              <a:t>among</a:t>
            </a:r>
            <a:r>
              <a:rPr lang="en-US" b="1" dirty="0" smtClean="0"/>
              <a:t> Jews only, but also from </a:t>
            </a:r>
            <a:r>
              <a:rPr lang="en-US" b="1" u="sng" dirty="0" smtClean="0"/>
              <a:t>among</a:t>
            </a:r>
            <a:r>
              <a:rPr lang="en-US" b="1" dirty="0" smtClean="0"/>
              <a:t> Gentiles</a:t>
            </a:r>
            <a:r>
              <a:rPr lang="en-US" dirty="0" smtClean="0"/>
              <a:t>. As He says also in Hosea, </a:t>
            </a:r>
          </a:p>
          <a:p>
            <a:r>
              <a:rPr lang="en-US" dirty="0" smtClean="0"/>
              <a:t>   “I WILL CALL THOSE WHO WERE NOT MY PEOPLE, ‘MY PEOPLE,’ </a:t>
            </a:r>
            <a:br>
              <a:rPr lang="en-US" dirty="0" smtClean="0"/>
            </a:br>
            <a:r>
              <a:rPr lang="en-US" dirty="0" smtClean="0"/>
              <a:t>AND HER WHO WAS NOT BELOVED, ‘BELOVED.’” </a:t>
            </a:r>
            <a:br>
              <a:rPr lang="en-US" dirty="0" smtClean="0"/>
            </a:br>
            <a:r>
              <a:rPr lang="en-US" dirty="0" smtClean="0"/>
              <a:t>“AND IT SHALL BE THAT IN THE PLACE WHERE IT WAS SAID TO THEM, ‘YOU ARE NOT MY PEOPLE,’ </a:t>
            </a:r>
            <a:r>
              <a:rPr lang="en-US" dirty="0" smtClean="0"/>
              <a:t>THERE </a:t>
            </a:r>
            <a:r>
              <a:rPr lang="en-US" dirty="0" smtClean="0"/>
              <a:t>THEY SHALL BE CALLED SONS OF THE LIVING GOD.” </a:t>
            </a:r>
          </a:p>
          <a:p>
            <a:r>
              <a:rPr lang="en-US" dirty="0" smtClean="0"/>
              <a:t>   Isaiah cries out concerning Israel, “THOUGH THE NUMBER OF THE SONS OF ISRAEL BE LIKE THE SAND OF THE SEA, </a:t>
            </a:r>
            <a:r>
              <a:rPr lang="en-US" b="1" dirty="0" smtClean="0"/>
              <a:t>IT IS THE REMNANT THAT WILL BE SAVED</a:t>
            </a:r>
            <a:r>
              <a:rPr lang="en-US" dirty="0" smtClean="0"/>
              <a:t>; FOR THE LORD WILL EXECUTE HIS WORD ON THE EARTH, THOROUGHLY AND QUICKLY.” And just as Isaiah foretold, </a:t>
            </a:r>
          </a:p>
          <a:p>
            <a:r>
              <a:rPr lang="en-US" dirty="0" smtClean="0"/>
              <a:t>   “UNLESS THE LORD OF SABAOTH HAD LEFT TO US A POSTERITY, </a:t>
            </a:r>
            <a:br>
              <a:rPr lang="en-US" dirty="0" smtClean="0"/>
            </a:br>
            <a:r>
              <a:rPr lang="en-US" dirty="0" smtClean="0"/>
              <a:t>WE WOULD HAVE BECOME LIKE SODOM, AND WOULD HAVE RESEMBLED GOMORRAH.” </a:t>
            </a:r>
          </a:p>
        </p:txBody>
      </p:sp>
      <p:sp>
        <p:nvSpPr>
          <p:cNvPr id="4" name="Rectangle 3"/>
          <p:cNvSpPr/>
          <p:nvPr/>
        </p:nvSpPr>
        <p:spPr>
          <a:xfrm>
            <a:off x="0" y="5780782"/>
            <a:ext cx="9144000" cy="1077218"/>
          </a:xfrm>
          <a:prstGeom prst="rect">
            <a:avLst/>
          </a:prstGeom>
          <a:noFill/>
        </p:spPr>
        <p:txBody>
          <a:bodyPr wrap="square" lIns="91440" tIns="45720" rIns="91440" bIns="45720">
            <a:spAutoFit/>
          </a:bodyPr>
          <a:lstStyle/>
          <a:p>
            <a:pPr algn="ctr"/>
            <a:r>
              <a:rPr lang="en-US" sz="32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Both </a:t>
            </a:r>
            <a:r>
              <a:rPr lang="en-US" sz="32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Jews and </a:t>
            </a:r>
          </a:p>
          <a:p>
            <a:pPr algn="ctr"/>
            <a:r>
              <a:rPr lang="en-US" sz="32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Gentiles can </a:t>
            </a:r>
            <a:r>
              <a:rPr lang="en-US" sz="32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should now proclaim </a:t>
            </a:r>
            <a:r>
              <a:rPr lang="en-US" sz="32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this!</a:t>
            </a:r>
            <a:endParaRPr lang="en-US" sz="32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descr="moses-ten-commandments.jpg"/>
          <p:cNvPicPr>
            <a:picLocks noChangeAspect="1"/>
          </p:cNvPicPr>
          <p:nvPr/>
        </p:nvPicPr>
        <p:blipFill>
          <a:blip r:embed="rId2" cstate="print"/>
          <a:stretch>
            <a:fillRect/>
          </a:stretch>
        </p:blipFill>
        <p:spPr>
          <a:xfrm>
            <a:off x="8039100" y="0"/>
            <a:ext cx="1104900" cy="1388208"/>
          </a:xfrm>
          <a:prstGeom prst="rect">
            <a:avLst/>
          </a:prstGeom>
          <a:ln>
            <a:noFill/>
          </a:ln>
          <a:effectLst>
            <a:softEdge rad="112500"/>
          </a:effectLst>
        </p:spPr>
      </p:pic>
      <p:sp>
        <p:nvSpPr>
          <p:cNvPr id="6" name="Rectangle 5"/>
          <p:cNvSpPr/>
          <p:nvPr/>
        </p:nvSpPr>
        <p:spPr>
          <a:xfrm rot="21161116">
            <a:off x="270791" y="246604"/>
            <a:ext cx="3108543" cy="646331"/>
          </a:xfrm>
          <a:prstGeom prst="rect">
            <a:avLst/>
          </a:prstGeom>
          <a:noFill/>
        </p:spPr>
        <p:txBody>
          <a:bodyPr wrap="none" lIns="91440" tIns="45720" rIns="91440" bIns="45720">
            <a:spAutoFit/>
          </a:bodyPr>
          <a:lstStyle/>
          <a:p>
            <a:pPr algn="ctr"/>
            <a:r>
              <a:rPr lang="en-US" sz="36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Soli </a:t>
            </a:r>
            <a:r>
              <a:rPr lang="en-US" sz="3600" b="1" cap="none" spc="0" dirty="0" err="1"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Deo</a:t>
            </a:r>
            <a:r>
              <a:rPr lang="en-US" sz="36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cap="none" spc="0" dirty="0" err="1"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gloria</a:t>
            </a:r>
            <a:r>
              <a:rPr lang="en-US" sz="36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36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1101</TotalTime>
  <Words>2410</Words>
  <Application>Microsoft Office PowerPoint</Application>
  <PresentationFormat>On-screen Show (4:3)</PresentationFormat>
  <Paragraphs>138</Paragraphs>
  <Slides>15</Slides>
  <Notes>1</Notes>
  <HiddenSlides>3</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Trek</vt:lpstr>
      <vt:lpstr>Predestination study</vt:lpstr>
      <vt:lpstr>Slide 2</vt:lpstr>
      <vt:lpstr>Slide 3</vt:lpstr>
      <vt:lpstr>14-18</vt:lpstr>
      <vt:lpstr>Our attributes</vt:lpstr>
      <vt:lpstr>Slide 6</vt:lpstr>
      <vt:lpstr>grace is god’s to give</vt:lpstr>
      <vt:lpstr>18-22</vt:lpstr>
      <vt:lpstr>23-29</vt:lpstr>
      <vt:lpstr>Conclusion</vt:lpstr>
      <vt:lpstr>questions</vt:lpstr>
      <vt:lpstr>Predestination study</vt:lpstr>
      <vt:lpstr>God made a distinction</vt:lpstr>
      <vt:lpstr>Slide 14</vt:lpstr>
      <vt:lpstr>Contingency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dc:creator>
  <cp:lastModifiedBy>Joseph</cp:lastModifiedBy>
  <cp:revision>187</cp:revision>
  <dcterms:created xsi:type="dcterms:W3CDTF">2011-08-20T18:40:21Z</dcterms:created>
  <dcterms:modified xsi:type="dcterms:W3CDTF">2011-09-15T19:20:02Z</dcterms:modified>
</cp:coreProperties>
</file>