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260" r:id="rId4"/>
    <p:sldId id="261" r:id="rId5"/>
    <p:sldId id="262" r:id="rId6"/>
    <p:sldId id="263" r:id="rId7"/>
    <p:sldId id="264" r:id="rId8"/>
    <p:sldId id="265" r:id="rId9"/>
    <p:sldId id="258"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48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DCFD8D14-4834-4F0A-AD7A-03FF5C67F9EF}" type="datetimeFigureOut">
              <a:rPr lang="en-US" smtClean="0"/>
              <a:pPr/>
              <a:t>4/16/2011</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9D15A340-57A1-4D1F-A2DF-F193F44633E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CFD8D14-4834-4F0A-AD7A-03FF5C67F9EF}" type="datetimeFigureOut">
              <a:rPr lang="en-US" smtClean="0"/>
              <a:pPr/>
              <a:t>4/16/2011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5A340-57A1-4D1F-A2DF-F193F44633E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CFD8D14-4834-4F0A-AD7A-03FF5C67F9EF}" type="datetimeFigureOut">
              <a:rPr lang="en-US" smtClean="0"/>
              <a:pPr/>
              <a:t>4/16/2011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5A340-57A1-4D1F-A2DF-F193F44633E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DCFD8D14-4834-4F0A-AD7A-03FF5C67F9EF}" type="datetimeFigureOut">
              <a:rPr lang="en-US" smtClean="0"/>
              <a:pPr/>
              <a:t>4/16/2011</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9D15A340-57A1-4D1F-A2DF-F193F44633E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DCFD8D14-4834-4F0A-AD7A-03FF5C67F9EF}" type="datetimeFigureOut">
              <a:rPr lang="en-US" smtClean="0"/>
              <a:pPr/>
              <a:t>4/16/2011</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9D15A340-57A1-4D1F-A2DF-F193F44633E6}"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DCFD8D14-4834-4F0A-AD7A-03FF5C67F9EF}" type="datetimeFigureOut">
              <a:rPr lang="en-US" smtClean="0"/>
              <a:pPr/>
              <a:t>4/16/2011</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9D15A340-57A1-4D1F-A2DF-F193F44633E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DCFD8D14-4834-4F0A-AD7A-03FF5C67F9EF}" type="datetimeFigureOut">
              <a:rPr lang="en-US" smtClean="0"/>
              <a:pPr/>
              <a:t>4/16/2011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9D15A340-57A1-4D1F-A2DF-F193F44633E6}"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DCFD8D14-4834-4F0A-AD7A-03FF5C67F9EF}" type="datetimeFigureOut">
              <a:rPr lang="en-US" smtClean="0"/>
              <a:pPr/>
              <a:t>4/16/2011</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5A340-57A1-4D1F-A2DF-F193F44633E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CFD8D14-4834-4F0A-AD7A-03FF5C67F9EF}" type="datetimeFigureOut">
              <a:rPr lang="en-US" smtClean="0"/>
              <a:pPr/>
              <a:t>4/16/2011</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15A340-57A1-4D1F-A2DF-F193F44633E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DCFD8D14-4834-4F0A-AD7A-03FF5C67F9EF}" type="datetimeFigureOut">
              <a:rPr lang="en-US" smtClean="0"/>
              <a:pPr/>
              <a:t>4/16/2011</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15A340-57A1-4D1F-A2DF-F193F44633E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DCFD8D14-4834-4F0A-AD7A-03FF5C67F9EF}" type="datetimeFigureOut">
              <a:rPr lang="en-US" smtClean="0"/>
              <a:pPr/>
              <a:t>4/16/2011</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9D15A340-57A1-4D1F-A2DF-F193F44633E6}"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DCFD8D14-4834-4F0A-AD7A-03FF5C67F9EF}" type="datetimeFigureOut">
              <a:rPr lang="en-US" smtClean="0"/>
              <a:pPr/>
              <a:t>4/16/2011</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9D15A340-57A1-4D1F-A2DF-F193F44633E6}"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838200"/>
          </a:xfrm>
        </p:spPr>
        <p:txBody>
          <a:bodyPr/>
          <a:lstStyle/>
          <a:p>
            <a:pPr algn="ctr"/>
            <a:r>
              <a:rPr lang="en-US" dirty="0" smtClean="0"/>
              <a:t>Galatians Bible study</a:t>
            </a:r>
            <a:endParaRPr lang="en-US" dirty="0"/>
          </a:p>
        </p:txBody>
      </p:sp>
      <p:pic>
        <p:nvPicPr>
          <p:cNvPr id="4" name="Content Placeholder 3" descr="Bible shot.jpg"/>
          <p:cNvPicPr>
            <a:picLocks noGrp="1" noChangeAspect="1"/>
          </p:cNvPicPr>
          <p:nvPr>
            <p:ph idx="1"/>
          </p:nvPr>
        </p:nvPicPr>
        <p:blipFill>
          <a:blip r:embed="rId2" cstate="print"/>
          <a:stretch>
            <a:fillRect/>
          </a:stretch>
        </p:blipFill>
        <p:spPr>
          <a:xfrm>
            <a:off x="1295400" y="1752600"/>
            <a:ext cx="6324600" cy="40105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838200"/>
          </a:xfrm>
        </p:spPr>
        <p:txBody>
          <a:bodyPr>
            <a:normAutofit fontScale="90000"/>
          </a:bodyPr>
          <a:lstStyle/>
          <a:p>
            <a:pPr algn="ctr"/>
            <a:r>
              <a:rPr lang="en-US" dirty="0" smtClean="0"/>
              <a:t>Galatians 4:1-3</a:t>
            </a:r>
            <a:br>
              <a:rPr lang="en-US" dirty="0" smtClean="0"/>
            </a:br>
            <a:r>
              <a:rPr lang="en-US" dirty="0" smtClean="0"/>
              <a:t>the church’s coming of age</a:t>
            </a:r>
            <a:endParaRPr lang="en-US" dirty="0"/>
          </a:p>
        </p:txBody>
      </p:sp>
      <p:sp>
        <p:nvSpPr>
          <p:cNvPr id="3" name="Content Placeholder 2"/>
          <p:cNvSpPr>
            <a:spLocks noGrp="1"/>
          </p:cNvSpPr>
          <p:nvPr>
            <p:ph idx="1"/>
          </p:nvPr>
        </p:nvSpPr>
        <p:spPr>
          <a:xfrm>
            <a:off x="0" y="1143000"/>
            <a:ext cx="9144000" cy="5715000"/>
          </a:xfrm>
        </p:spPr>
        <p:txBody>
          <a:bodyPr>
            <a:normAutofit fontScale="70000" lnSpcReduction="20000"/>
          </a:bodyPr>
          <a:lstStyle/>
          <a:p>
            <a:r>
              <a:rPr lang="en-US" dirty="0" smtClean="0"/>
              <a:t>Review Vv 22-29, and then chapter three. Leads into chapter four.</a:t>
            </a:r>
          </a:p>
          <a:p>
            <a:r>
              <a:rPr lang="en-US" dirty="0" smtClean="0"/>
              <a:t>Our text: “What I am saying is that as long as the heir is a child, he is no different from a slave, although he owns the whole estate. He is subject to guardians and trustees until the time set by the father. So also, when </a:t>
            </a:r>
            <a:r>
              <a:rPr lang="en-US" b="1" u="sng" dirty="0" smtClean="0"/>
              <a:t>we</a:t>
            </a:r>
            <a:r>
              <a:rPr lang="en-US" dirty="0" smtClean="0"/>
              <a:t> were children, </a:t>
            </a:r>
            <a:r>
              <a:rPr lang="en-US" b="1" u="sng" dirty="0" smtClean="0"/>
              <a:t>we</a:t>
            </a:r>
            <a:r>
              <a:rPr lang="en-US" dirty="0" smtClean="0"/>
              <a:t> were in slavery under the basic principles of the world.”</a:t>
            </a:r>
          </a:p>
          <a:p>
            <a:r>
              <a:rPr lang="en-US" dirty="0" smtClean="0"/>
              <a:t>Who’s the “We” here? Can this be used in more than one way? </a:t>
            </a:r>
          </a:p>
          <a:p>
            <a:r>
              <a:rPr lang="en-US" dirty="0" smtClean="0"/>
              <a:t>Let’s examine the whole theme of chapter 3:</a:t>
            </a:r>
          </a:p>
          <a:p>
            <a:pPr lvl="1"/>
            <a:r>
              <a:rPr lang="en-US" dirty="0" smtClean="0"/>
              <a:t>The grace of God and the Gospel-</a:t>
            </a:r>
          </a:p>
          <a:p>
            <a:pPr lvl="2"/>
            <a:r>
              <a:rPr lang="en-US" dirty="0" smtClean="0"/>
              <a:t>They received by “Hearing” and not earning. Vs. 2.</a:t>
            </a:r>
          </a:p>
          <a:p>
            <a:pPr lvl="2"/>
            <a:r>
              <a:rPr lang="en-US" dirty="0" smtClean="0"/>
              <a:t>Even the miracles they’d seen were not of works, but hearing. Vs. 5.</a:t>
            </a:r>
          </a:p>
          <a:p>
            <a:pPr lvl="2"/>
            <a:r>
              <a:rPr lang="en-US" dirty="0" smtClean="0"/>
              <a:t>Abraham received by believing. The promises to him were not earned/earnable.        Vv. 6-9. (This is shown all throughout Abraham’s life).</a:t>
            </a:r>
          </a:p>
          <a:p>
            <a:pPr lvl="2"/>
            <a:r>
              <a:rPr lang="en-US" dirty="0" smtClean="0"/>
              <a:t>It is Christ over law keeping who takes our curse. Vv. 10-14.</a:t>
            </a:r>
          </a:p>
          <a:p>
            <a:pPr lvl="2"/>
            <a:r>
              <a:rPr lang="en-US" dirty="0" smtClean="0"/>
              <a:t>The Law given through Moses is not a renegotiation. Vv. 15-18.</a:t>
            </a:r>
          </a:p>
          <a:p>
            <a:pPr lvl="2"/>
            <a:r>
              <a:rPr lang="en-US" dirty="0" smtClean="0"/>
              <a:t>The law lights the path to the Gospel (</a:t>
            </a:r>
            <a:r>
              <a:rPr lang="en-US" b="1" u="sng" dirty="0" smtClean="0"/>
              <a:t>for all</a:t>
            </a:r>
            <a:r>
              <a:rPr lang="en-US" dirty="0" smtClean="0"/>
              <a:t>). Vv. 19-25. </a:t>
            </a:r>
          </a:p>
          <a:p>
            <a:pPr lvl="1"/>
            <a:r>
              <a:rPr lang="en-US" dirty="0" smtClean="0"/>
              <a:t>I would say that vs. 14 constitutes the main passage in chapter three. </a:t>
            </a:r>
          </a:p>
          <a:p>
            <a:pPr lvl="1"/>
            <a:r>
              <a:rPr lang="en-US" dirty="0" smtClean="0"/>
              <a:t>The grace of God </a:t>
            </a:r>
            <a:r>
              <a:rPr lang="en-US" i="1" dirty="0" smtClean="0"/>
              <a:t>over all</a:t>
            </a:r>
            <a:r>
              <a:rPr lang="en-US" dirty="0" smtClean="0"/>
              <a:t> is the message that begins to be laid over us all starting here in Galatians with </a:t>
            </a:r>
            <a:r>
              <a:rPr lang="en-US" b="1" u="sng" dirty="0" smtClean="0"/>
              <a:t>our</a:t>
            </a:r>
            <a:r>
              <a:rPr lang="en-US" b="1" dirty="0" smtClean="0"/>
              <a:t> </a:t>
            </a:r>
            <a:r>
              <a:rPr lang="en-US" dirty="0" smtClean="0"/>
              <a:t>father Abraham. Paul sites these things to illuminate this. I hope you’re getting it. </a:t>
            </a:r>
          </a:p>
          <a:p>
            <a:pPr lvl="1"/>
            <a:endParaRPr lang="en-US" dirty="0" smtClean="0"/>
          </a:p>
        </p:txBody>
      </p:sp>
      <p:grpSp>
        <p:nvGrpSpPr>
          <p:cNvPr id="47" name="Group 46"/>
          <p:cNvGrpSpPr/>
          <p:nvPr/>
        </p:nvGrpSpPr>
        <p:grpSpPr>
          <a:xfrm>
            <a:off x="2705637" y="2528553"/>
            <a:ext cx="6019800" cy="2958921"/>
            <a:chOff x="2705637" y="2528553"/>
            <a:chExt cx="6019800" cy="2958921"/>
          </a:xfrm>
        </p:grpSpPr>
        <p:grpSp>
          <p:nvGrpSpPr>
            <p:cNvPr id="38" name="Group 37"/>
            <p:cNvGrpSpPr/>
            <p:nvPr/>
          </p:nvGrpSpPr>
          <p:grpSpPr>
            <a:xfrm>
              <a:off x="6349284" y="2692758"/>
              <a:ext cx="2363274" cy="2794716"/>
              <a:chOff x="6426558" y="2691684"/>
              <a:chExt cx="2363274" cy="2794716"/>
            </a:xfrm>
          </p:grpSpPr>
          <p:cxnSp>
            <p:nvCxnSpPr>
              <p:cNvPr id="32" name="Elbow Connector 31"/>
              <p:cNvCxnSpPr/>
              <p:nvPr/>
            </p:nvCxnSpPr>
            <p:spPr>
              <a:xfrm rot="5400000" flipH="1" flipV="1">
                <a:off x="6210837" y="2907405"/>
                <a:ext cx="2794716" cy="2363274"/>
              </a:xfrm>
              <a:prstGeom prst="bentConnector3">
                <a:avLst>
                  <a:gd name="adj1" fmla="val 230"/>
                </a:avLst>
              </a:prstGeom>
              <a:ln w="63500">
                <a:solidFill>
                  <a:schemeClr val="tx1"/>
                </a:solidFill>
                <a:headEnd type="diamon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10800000">
                <a:off x="7924800" y="3048000"/>
                <a:ext cx="838200" cy="1588"/>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41" name="Straight Arrow Connector 40"/>
            <p:cNvCxnSpPr/>
            <p:nvPr/>
          </p:nvCxnSpPr>
          <p:spPr>
            <a:xfrm rot="10800000">
              <a:off x="2705637" y="2719030"/>
              <a:ext cx="6019800" cy="0"/>
            </a:xfrm>
            <a:prstGeom prst="straightConnector1">
              <a:avLst/>
            </a:prstGeom>
            <a:ln w="635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10800000">
              <a:off x="2743200" y="2528553"/>
              <a:ext cx="228600" cy="1588"/>
            </a:xfrm>
            <a:prstGeom prst="straightConnector1">
              <a:avLst/>
            </a:prstGeom>
            <a:ln w="63500">
              <a:solidFill>
                <a:schemeClr val="tx1"/>
              </a:solidFill>
              <a:tailEnd type="arrow"/>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20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2000"/>
                                        <p:tgtEl>
                                          <p:spTgt spid="3">
                                            <p:txEl>
                                              <p:pRg st="10" end="10"/>
                                            </p:txEl>
                                          </p:spTgt>
                                        </p:tgtEl>
                                      </p:cBhvr>
                                    </p:animEffect>
                                  </p:childTnLst>
                                </p:cTn>
                              </p:par>
                              <p:par>
                                <p:cTn id="58" presetID="10" presetClass="entr" presetSubtype="0" fill="hold" nodeType="withEffect">
                                  <p:stCondLst>
                                    <p:cond delay="300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2000"/>
                                        <p:tgtEl>
                                          <p:spTgt spid="47"/>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
                                            <p:txEl>
                                              <p:pRg st="11" end="11"/>
                                            </p:txEl>
                                          </p:spTgt>
                                        </p:tgtEl>
                                        <p:attrNameLst>
                                          <p:attrName>style.visibility</p:attrName>
                                        </p:attrNameLst>
                                      </p:cBhvr>
                                      <p:to>
                                        <p:strVal val="visible"/>
                                      </p:to>
                                    </p:set>
                                    <p:animEffect transition="in" filter="fade">
                                      <p:cBhvr>
                                        <p:cTn id="65" dur="2000"/>
                                        <p:tgtEl>
                                          <p:spTgt spid="3">
                                            <p:txEl>
                                              <p:pRg st="11" end="11"/>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
                                            <p:txEl>
                                              <p:pRg st="12" end="12"/>
                                            </p:txEl>
                                          </p:spTgt>
                                        </p:tgtEl>
                                        <p:attrNameLst>
                                          <p:attrName>style.visibility</p:attrName>
                                        </p:attrNameLst>
                                      </p:cBhvr>
                                      <p:to>
                                        <p:strVal val="visible"/>
                                      </p:to>
                                    </p:set>
                                    <p:animEffect transition="in" filter="fade">
                                      <p:cBhvr>
                                        <p:cTn id="70" dur="2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838200"/>
          </a:xfrm>
        </p:spPr>
        <p:txBody>
          <a:bodyPr/>
          <a:lstStyle/>
          <a:p>
            <a:pPr algn="ctr"/>
            <a:r>
              <a:rPr lang="en-US" dirty="0" smtClean="0"/>
              <a:t>Some of the many Possible subthemes</a:t>
            </a:r>
            <a:endParaRPr lang="en-US" dirty="0"/>
          </a:p>
        </p:txBody>
      </p:sp>
      <p:sp>
        <p:nvSpPr>
          <p:cNvPr id="3" name="Content Placeholder 2"/>
          <p:cNvSpPr>
            <a:spLocks noGrp="1"/>
          </p:cNvSpPr>
          <p:nvPr>
            <p:ph idx="1"/>
          </p:nvPr>
        </p:nvSpPr>
        <p:spPr>
          <a:xfrm>
            <a:off x="0" y="1129046"/>
            <a:ext cx="9144000" cy="5728953"/>
          </a:xfrm>
        </p:spPr>
        <p:txBody>
          <a:bodyPr>
            <a:noAutofit/>
          </a:bodyPr>
          <a:lstStyle/>
          <a:p>
            <a:pPr marL="342900" lvl="2" indent="-342900">
              <a:buFont typeface="Wingdings 2"/>
              <a:buChar char=""/>
            </a:pPr>
            <a:r>
              <a:rPr lang="en-US" sz="2000" dirty="0" smtClean="0"/>
              <a:t>Grace in Christ is the main theme as we saw. </a:t>
            </a:r>
          </a:p>
          <a:p>
            <a:pPr marL="342900" lvl="2" indent="-342900">
              <a:buFont typeface="Wingdings 2"/>
              <a:buChar char=""/>
            </a:pPr>
            <a:r>
              <a:rPr lang="en-US" sz="2200" b="1" dirty="0" smtClean="0"/>
              <a:t>Sub themes</a:t>
            </a:r>
            <a:r>
              <a:rPr lang="en-US" dirty="0" smtClean="0"/>
              <a:t> (in absolutely no particular order):</a:t>
            </a:r>
          </a:p>
          <a:p>
            <a:pPr marL="800100" lvl="3" indent="-342900">
              <a:buFont typeface="Wingdings 2"/>
              <a:buChar char=""/>
            </a:pPr>
            <a:r>
              <a:rPr lang="en-US" dirty="0" smtClean="0"/>
              <a:t> </a:t>
            </a:r>
            <a:r>
              <a:rPr lang="en-US" sz="2200" b="1" dirty="0" smtClean="0"/>
              <a:t>Subtheme one:</a:t>
            </a:r>
          </a:p>
          <a:p>
            <a:pPr marL="1257300" lvl="4" indent="-342900">
              <a:buFont typeface="Wingdings 2"/>
              <a:buChar char=""/>
            </a:pPr>
            <a:r>
              <a:rPr lang="en-US" sz="2000" dirty="0" smtClean="0"/>
              <a:t>The promises and trustworthiness of God is our hope.</a:t>
            </a:r>
          </a:p>
          <a:p>
            <a:pPr marL="800100" lvl="3" indent="-342900">
              <a:buFont typeface="Wingdings 2"/>
              <a:buChar char=""/>
            </a:pPr>
            <a:r>
              <a:rPr lang="en-US" sz="2200" b="1" dirty="0" smtClean="0"/>
              <a:t>Subtheme two:</a:t>
            </a:r>
          </a:p>
          <a:p>
            <a:pPr marL="1257300" lvl="4" indent="-342900">
              <a:buFont typeface="Wingdings 2"/>
              <a:buChar char=""/>
            </a:pPr>
            <a:r>
              <a:rPr lang="en-US" sz="2000" dirty="0" smtClean="0"/>
              <a:t>Beware of legalism.</a:t>
            </a:r>
          </a:p>
          <a:p>
            <a:pPr marL="1257300" lvl="4" indent="-342900">
              <a:buFont typeface="Wingdings 2"/>
              <a:buChar char=""/>
            </a:pPr>
            <a:r>
              <a:rPr lang="en-US" sz="2000" dirty="0" smtClean="0"/>
              <a:t>Legalism is contrary to Christ’s message.</a:t>
            </a:r>
          </a:p>
          <a:p>
            <a:pPr marL="800100" lvl="3" indent="-342900">
              <a:buFont typeface="Wingdings 2"/>
              <a:buChar char=""/>
            </a:pPr>
            <a:r>
              <a:rPr lang="en-US" sz="2200" b="1" dirty="0" smtClean="0"/>
              <a:t>Subtheme three:</a:t>
            </a:r>
          </a:p>
          <a:p>
            <a:pPr marL="1257300" lvl="4" indent="-342900">
              <a:buFont typeface="Wingdings 2"/>
              <a:buChar char=""/>
            </a:pPr>
            <a:r>
              <a:rPr lang="en-US" sz="2000" dirty="0" smtClean="0"/>
              <a:t>Nothing God does is pointless, even the miraculous birth of children.</a:t>
            </a:r>
          </a:p>
          <a:p>
            <a:pPr marL="800100" lvl="3" indent="-342900">
              <a:buFont typeface="Wingdings 2"/>
              <a:buChar char=""/>
            </a:pPr>
            <a:r>
              <a:rPr lang="en-US" sz="2200" b="1" dirty="0" smtClean="0"/>
              <a:t>Subtheme four:</a:t>
            </a:r>
          </a:p>
          <a:p>
            <a:pPr marL="1257300" lvl="4" indent="-342900">
              <a:buFont typeface="Wingdings 2"/>
              <a:buChar char=""/>
            </a:pPr>
            <a:r>
              <a:rPr lang="en-US" sz="2000" dirty="0" smtClean="0"/>
              <a:t>Christ is the one all the prophets spoke of.</a:t>
            </a:r>
          </a:p>
          <a:p>
            <a:pPr marL="800100" lvl="3" indent="-342900">
              <a:buFont typeface="Wingdings 2"/>
              <a:buChar char=""/>
            </a:pPr>
            <a:r>
              <a:rPr lang="en-US" sz="2200" b="1" dirty="0" smtClean="0"/>
              <a:t>Subtheme five:</a:t>
            </a:r>
          </a:p>
          <a:p>
            <a:pPr marL="1257300" lvl="4" indent="-342900">
              <a:buFont typeface="Wingdings 2"/>
              <a:buChar char=""/>
            </a:pPr>
            <a:r>
              <a:rPr lang="en-US" sz="2000" dirty="0" smtClean="0"/>
              <a:t>Unity of both Jew and Gentile: 3:8-9; 14; 26-28. </a:t>
            </a:r>
          </a:p>
          <a:p>
            <a:pPr marL="1257300" lvl="4" indent="-342900">
              <a:buFont typeface="Wingdings 2"/>
              <a:buChar char=""/>
            </a:pPr>
            <a:r>
              <a:rPr lang="en-US" sz="2000" dirty="0" smtClean="0"/>
              <a:t>Unification between the Jew and Gentile</a:t>
            </a:r>
            <a:r>
              <a:rPr lang="en-US" sz="2000" i="1" dirty="0" smtClean="0"/>
              <a:t>.</a:t>
            </a:r>
            <a:endParaRPr lang="en-US" sz="2000" dirty="0" smtClean="0"/>
          </a:p>
          <a:p>
            <a:pPr marL="1257300" lvl="4" indent="-342900">
              <a:buFont typeface="Wingdings 2"/>
              <a:buChar char=""/>
            </a:pPr>
            <a:r>
              <a:rPr lang="en-US" sz="2000" dirty="0" smtClean="0"/>
              <a:t>Calvin quote. (From his commentary on Galatians, pg. 115). </a:t>
            </a:r>
          </a:p>
          <a:p>
            <a:pPr marL="342900" lvl="2" indent="-342900">
              <a:buFont typeface="Wingdings 2"/>
              <a:buChar char=""/>
            </a:pPr>
            <a:endParaRPr lang="en-US" sz="2000" dirty="0" smtClean="0"/>
          </a:p>
          <a:p>
            <a:endParaRPr lang="en-US" sz="2000" dirty="0"/>
          </a:p>
        </p:txBody>
      </p:sp>
      <p:pic>
        <p:nvPicPr>
          <p:cNvPr id="5" name="Picture 4" descr="Bible 2.jpg"/>
          <p:cNvPicPr>
            <a:picLocks noChangeAspect="1"/>
          </p:cNvPicPr>
          <p:nvPr/>
        </p:nvPicPr>
        <p:blipFill>
          <a:blip r:embed="rId2" cstate="print"/>
          <a:stretch>
            <a:fillRect/>
          </a:stretch>
        </p:blipFill>
        <p:spPr>
          <a:xfrm>
            <a:off x="7239000" y="1371600"/>
            <a:ext cx="1905000" cy="1981200"/>
          </a:xfrm>
          <a:prstGeom prst="rect">
            <a:avLst/>
          </a:prstGeom>
          <a:effectLst>
            <a:outerShdw blurRad="419100" dist="469900" dir="7320000" sx="108000" sy="108000" rotWithShape="0">
              <a:prstClr val="black">
                <a:alpha val="42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20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20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20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20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fade">
                                      <p:cBhvr>
                                        <p:cTn id="72" dur="2000"/>
                                        <p:tgtEl>
                                          <p:spTgt spid="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fade">
                                      <p:cBhvr>
                                        <p:cTn id="77" dur="20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descr="Crown of thorns.jpg"/>
          <p:cNvPicPr>
            <a:picLocks noChangeAspect="1"/>
          </p:cNvPicPr>
          <p:nvPr/>
        </p:nvPicPr>
        <p:blipFill>
          <a:blip r:embed="rId2" cstate="print"/>
          <a:stretch>
            <a:fillRect/>
          </a:stretch>
        </p:blipFill>
        <p:spPr>
          <a:xfrm>
            <a:off x="5181600" y="2707785"/>
            <a:ext cx="3657600" cy="2581275"/>
          </a:xfrm>
          <a:prstGeom prst="rect">
            <a:avLst/>
          </a:prstGeom>
          <a:ln>
            <a:noFill/>
          </a:ln>
          <a:effectLst>
            <a:softEdge rad="112500"/>
          </a:effectLst>
        </p:spPr>
      </p:pic>
      <p:sp>
        <p:nvSpPr>
          <p:cNvPr id="2" name="Title 1"/>
          <p:cNvSpPr>
            <a:spLocks noGrp="1"/>
          </p:cNvSpPr>
          <p:nvPr>
            <p:ph type="title" idx="4294967295"/>
          </p:nvPr>
        </p:nvSpPr>
        <p:spPr>
          <a:xfrm>
            <a:off x="457200" y="-3175"/>
            <a:ext cx="8686800" cy="841375"/>
          </a:xfrm>
        </p:spPr>
        <p:txBody>
          <a:bodyPr/>
          <a:lstStyle/>
          <a:p>
            <a:pPr algn="ctr"/>
            <a:r>
              <a:rPr lang="en-US" dirty="0" smtClean="0"/>
              <a:t>The good, the bad and the ugly</a:t>
            </a:r>
            <a:endParaRPr lang="en-US" dirty="0"/>
          </a:p>
        </p:txBody>
      </p:sp>
      <p:sp>
        <p:nvSpPr>
          <p:cNvPr id="8" name="Content Placeholder 7"/>
          <p:cNvSpPr>
            <a:spLocks noGrp="1"/>
          </p:cNvSpPr>
          <p:nvPr>
            <p:ph sz="half" idx="4294967295"/>
          </p:nvPr>
        </p:nvSpPr>
        <p:spPr>
          <a:xfrm>
            <a:off x="0" y="685800"/>
            <a:ext cx="4953000" cy="5715000"/>
          </a:xfrm>
        </p:spPr>
        <p:txBody>
          <a:bodyPr>
            <a:noAutofit/>
          </a:bodyPr>
          <a:lstStyle/>
          <a:p>
            <a:pPr marL="0" indent="0">
              <a:buNone/>
            </a:pPr>
            <a:r>
              <a:rPr lang="en-US" sz="2200" baseline="30000" dirty="0" smtClean="0"/>
              <a:t>1</a:t>
            </a:r>
            <a:r>
              <a:rPr lang="en-US" sz="2200" dirty="0" smtClean="0"/>
              <a:t> What I am saying is that as long as the heir is a child, he is no different from a slave, although he owns the whole estate. </a:t>
            </a:r>
            <a:r>
              <a:rPr lang="en-US" sz="2200" baseline="30000" dirty="0" smtClean="0"/>
              <a:t>2</a:t>
            </a:r>
            <a:r>
              <a:rPr lang="en-US" sz="2200" dirty="0" smtClean="0"/>
              <a:t> He is subject to guardians and trustees until the time set by the father. </a:t>
            </a:r>
            <a:r>
              <a:rPr lang="en-US" sz="2200" baseline="30000" dirty="0" smtClean="0"/>
              <a:t>3</a:t>
            </a:r>
            <a:r>
              <a:rPr lang="en-US" sz="2200" dirty="0" smtClean="0"/>
              <a:t> So also, when </a:t>
            </a:r>
            <a:r>
              <a:rPr lang="en-US" sz="2200" b="1" u="sng" dirty="0" smtClean="0"/>
              <a:t>we</a:t>
            </a:r>
            <a:r>
              <a:rPr lang="en-US" sz="2200" dirty="0" smtClean="0"/>
              <a:t> were children, </a:t>
            </a:r>
            <a:r>
              <a:rPr lang="en-US" sz="2200" b="1" u="sng" dirty="0" smtClean="0"/>
              <a:t>we</a:t>
            </a:r>
            <a:r>
              <a:rPr lang="en-US" sz="2200" dirty="0" smtClean="0"/>
              <a:t> were in</a:t>
            </a:r>
            <a:r>
              <a:rPr lang="en-US" sz="2400" dirty="0" smtClean="0"/>
              <a:t> </a:t>
            </a:r>
            <a:r>
              <a:rPr lang="en-US" sz="2200" dirty="0" smtClean="0"/>
              <a:t>slavery under the basic principles of the world. </a:t>
            </a:r>
            <a:r>
              <a:rPr lang="en-US" sz="2200" baseline="30000" dirty="0" smtClean="0"/>
              <a:t>4</a:t>
            </a:r>
            <a:r>
              <a:rPr lang="en-US" sz="2200" dirty="0" smtClean="0"/>
              <a:t> But when the time had fully come, God sent his Son, born of a woman, born under law, </a:t>
            </a:r>
            <a:r>
              <a:rPr lang="en-US" sz="2200" baseline="30000" dirty="0" smtClean="0"/>
              <a:t>5</a:t>
            </a:r>
            <a:r>
              <a:rPr lang="en-US" sz="2200" dirty="0" smtClean="0"/>
              <a:t> to redeem those under  law, that we might receive the full rights as sons.                              </a:t>
            </a:r>
            <a:r>
              <a:rPr lang="en-US" sz="2200" baseline="30000" dirty="0" smtClean="0"/>
              <a:t>6</a:t>
            </a:r>
            <a:r>
              <a:rPr lang="en-US" sz="2200" dirty="0" smtClean="0"/>
              <a:t> Because </a:t>
            </a:r>
            <a:r>
              <a:rPr lang="en-US" sz="2200" b="1" u="sng" dirty="0" smtClean="0"/>
              <a:t>you</a:t>
            </a:r>
            <a:r>
              <a:rPr lang="en-US" sz="2200" dirty="0" smtClean="0"/>
              <a:t> are sons,                     God sent the Spirit of his Son into </a:t>
            </a:r>
            <a:r>
              <a:rPr lang="en-US" sz="2200" b="1" u="sng" dirty="0" smtClean="0"/>
              <a:t>our</a:t>
            </a:r>
            <a:r>
              <a:rPr lang="en-US" sz="2200" dirty="0" smtClean="0"/>
              <a:t> hearts, the Spirit who calls out, “Abba, Father.” </a:t>
            </a:r>
            <a:r>
              <a:rPr lang="en-US" sz="2200" baseline="30000" dirty="0" smtClean="0"/>
              <a:t>7</a:t>
            </a:r>
            <a:r>
              <a:rPr lang="en-US" sz="2200" dirty="0" smtClean="0"/>
              <a:t> So </a:t>
            </a:r>
            <a:r>
              <a:rPr lang="en-US" sz="2200" b="1" u="sng" dirty="0" smtClean="0"/>
              <a:t>you</a:t>
            </a:r>
            <a:r>
              <a:rPr lang="en-US" sz="2200" dirty="0" smtClean="0"/>
              <a:t> are no longer a slave, but a son; and since you are a son, God has made you also an heir.</a:t>
            </a:r>
            <a:endParaRPr lang="en-US" sz="2200" dirty="0"/>
          </a:p>
        </p:txBody>
      </p:sp>
      <p:grpSp>
        <p:nvGrpSpPr>
          <p:cNvPr id="37" name="Group 36"/>
          <p:cNvGrpSpPr/>
          <p:nvPr/>
        </p:nvGrpSpPr>
        <p:grpSpPr>
          <a:xfrm>
            <a:off x="0" y="4419600"/>
            <a:ext cx="8242479" cy="923330"/>
            <a:chOff x="0" y="4419600"/>
            <a:chExt cx="8242479" cy="923330"/>
          </a:xfrm>
        </p:grpSpPr>
        <p:sp>
          <p:nvSpPr>
            <p:cNvPr id="17" name="Rectangle 16"/>
            <p:cNvSpPr/>
            <p:nvPr/>
          </p:nvSpPr>
          <p:spPr>
            <a:xfrm>
              <a:off x="0" y="4826358"/>
              <a:ext cx="3200400" cy="304800"/>
            </a:xfrm>
            <a:prstGeom prst="rect">
              <a:avLst/>
            </a:prstGeom>
            <a:solidFill>
              <a:srgbClr val="00B050">
                <a:alpha val="24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p:cNvGrpSpPr/>
            <p:nvPr/>
          </p:nvGrpSpPr>
          <p:grpSpPr>
            <a:xfrm>
              <a:off x="2895601" y="4419600"/>
              <a:ext cx="5346878" cy="923330"/>
              <a:chOff x="2895601" y="4419600"/>
              <a:chExt cx="5346878" cy="923330"/>
            </a:xfrm>
          </p:grpSpPr>
          <p:sp>
            <p:nvSpPr>
              <p:cNvPr id="15" name="Rectangle 14"/>
              <p:cNvSpPr/>
              <p:nvPr/>
            </p:nvSpPr>
            <p:spPr>
              <a:xfrm>
                <a:off x="5880279" y="4546242"/>
                <a:ext cx="2362200" cy="762000"/>
              </a:xfrm>
              <a:prstGeom prst="rect">
                <a:avLst/>
              </a:prstGeom>
              <a:solidFill>
                <a:srgbClr val="00B050">
                  <a:alpha val="24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930721" y="4419600"/>
                <a:ext cx="2262159" cy="923330"/>
              </a:xfrm>
              <a:prstGeom prst="rect">
                <a:avLst/>
              </a:prstGeom>
              <a:noFill/>
            </p:spPr>
            <p:txBody>
              <a:bodyPr wrap="none" lIns="91440" tIns="45720" rIns="91440" bIns="45720">
                <a:spAutoFit/>
              </a:bodyPr>
              <a:lstStyle/>
              <a:p>
                <a:pPr algn="ctr"/>
                <a:r>
                  <a:rPr lang="en-US" sz="5400" b="1" cap="none" spc="0" dirty="0" smtClean="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Gentile</a:t>
                </a:r>
                <a:endParaRPr lang="en-US" sz="5400" b="1" cap="none" spc="0" dirty="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cxnSp>
            <p:nvCxnSpPr>
              <p:cNvPr id="26" name="Straight Arrow Connector 25"/>
              <p:cNvCxnSpPr>
                <a:stCxn id="15" idx="1"/>
              </p:cNvCxnSpPr>
              <p:nvPr/>
            </p:nvCxnSpPr>
            <p:spPr>
              <a:xfrm rot="10800000" flipV="1">
                <a:off x="2895601" y="4927242"/>
                <a:ext cx="2984679" cy="25758"/>
              </a:xfrm>
              <a:prstGeom prst="straightConnector1">
                <a:avLst/>
              </a:prstGeom>
              <a:ln w="635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41" name="Group 40"/>
          <p:cNvGrpSpPr/>
          <p:nvPr/>
        </p:nvGrpSpPr>
        <p:grpSpPr>
          <a:xfrm>
            <a:off x="0" y="2590800"/>
            <a:ext cx="9116550" cy="4241442"/>
            <a:chOff x="0" y="2590800"/>
            <a:chExt cx="9116550" cy="4241442"/>
          </a:xfrm>
        </p:grpSpPr>
        <p:grpSp>
          <p:nvGrpSpPr>
            <p:cNvPr id="38" name="Group 37"/>
            <p:cNvGrpSpPr/>
            <p:nvPr/>
          </p:nvGrpSpPr>
          <p:grpSpPr>
            <a:xfrm>
              <a:off x="0" y="5155842"/>
              <a:ext cx="7848600" cy="1676400"/>
              <a:chOff x="0" y="5155842"/>
              <a:chExt cx="7848600" cy="1676400"/>
            </a:xfrm>
          </p:grpSpPr>
          <p:sp>
            <p:nvSpPr>
              <p:cNvPr id="18" name="Rectangle 17"/>
              <p:cNvSpPr/>
              <p:nvPr/>
            </p:nvSpPr>
            <p:spPr>
              <a:xfrm>
                <a:off x="0" y="5155842"/>
                <a:ext cx="4800600" cy="1676400"/>
              </a:xfrm>
              <a:prstGeom prst="rect">
                <a:avLst/>
              </a:prstGeom>
              <a:solidFill>
                <a:srgbClr val="002060">
                  <a:alpha val="24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4572000" y="5334001"/>
                <a:ext cx="3276600" cy="1219199"/>
                <a:chOff x="4572000" y="5334001"/>
                <a:chExt cx="3276600" cy="1219199"/>
              </a:xfrm>
            </p:grpSpPr>
            <p:grpSp>
              <p:nvGrpSpPr>
                <p:cNvPr id="21" name="Group 20"/>
                <p:cNvGrpSpPr/>
                <p:nvPr/>
              </p:nvGrpSpPr>
              <p:grpSpPr>
                <a:xfrm>
                  <a:off x="6274158" y="5629870"/>
                  <a:ext cx="1574442" cy="923330"/>
                  <a:chOff x="6096000" y="5181600"/>
                  <a:chExt cx="1574442" cy="923330"/>
                </a:xfrm>
              </p:grpSpPr>
              <p:sp>
                <p:nvSpPr>
                  <p:cNvPr id="16" name="Rectangle 15"/>
                  <p:cNvSpPr/>
                  <p:nvPr/>
                </p:nvSpPr>
                <p:spPr>
                  <a:xfrm>
                    <a:off x="6096000" y="5295363"/>
                    <a:ext cx="1574442" cy="762000"/>
                  </a:xfrm>
                  <a:prstGeom prst="rect">
                    <a:avLst/>
                  </a:prstGeom>
                  <a:solidFill>
                    <a:srgbClr val="002060">
                      <a:alpha val="24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099116" y="5181600"/>
                    <a:ext cx="1546642" cy="923330"/>
                  </a:xfrm>
                  <a:prstGeom prst="rect">
                    <a:avLst/>
                  </a:prstGeom>
                  <a:noFill/>
                </p:spPr>
                <p:txBody>
                  <a:bodyPr wrap="none" lIns="91440" tIns="45720" rIns="91440" bIns="45720">
                    <a:spAutoFit/>
                  </a:bodyPr>
                  <a:lstStyle/>
                  <a:p>
                    <a:pPr algn="ctr"/>
                    <a:r>
                      <a:rPr lang="en-US" sz="5400" b="1" cap="none" spc="0" dirty="0" smtClean="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Both</a:t>
                    </a:r>
                    <a:endParaRPr lang="en-US" sz="5400" b="1" cap="none" spc="0" dirty="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cxnSp>
              <p:nvCxnSpPr>
                <p:cNvPr id="29" name="Straight Arrow Connector 28"/>
                <p:cNvCxnSpPr>
                  <a:stCxn id="12" idx="1"/>
                </p:cNvCxnSpPr>
                <p:nvPr/>
              </p:nvCxnSpPr>
              <p:spPr>
                <a:xfrm rot="10800000">
                  <a:off x="4572000" y="5334001"/>
                  <a:ext cx="1705274" cy="757535"/>
                </a:xfrm>
                <a:prstGeom prst="straightConnector1">
                  <a:avLst/>
                </a:prstGeom>
                <a:ln w="63500">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grpSp>
        <p:sp>
          <p:nvSpPr>
            <p:cNvPr id="39" name="Curved Right Arrow 38"/>
            <p:cNvSpPr/>
            <p:nvPr/>
          </p:nvSpPr>
          <p:spPr>
            <a:xfrm rot="11651811">
              <a:off x="8058190" y="4844162"/>
              <a:ext cx="533400" cy="1292772"/>
            </a:xfrm>
            <a:prstGeom prst="curvedRightArrow">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Curved Right Arrow 39"/>
            <p:cNvSpPr/>
            <p:nvPr/>
          </p:nvSpPr>
          <p:spPr>
            <a:xfrm rot="10800000">
              <a:off x="7924799" y="2590800"/>
              <a:ext cx="1191751" cy="3810000"/>
            </a:xfrm>
            <a:prstGeom prst="curvedRightArrow">
              <a:avLst>
                <a:gd name="adj1" fmla="val 12059"/>
                <a:gd name="adj2" fmla="val 28909"/>
                <a:gd name="adj3" fmla="val 25000"/>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2" name="Rectangle 41"/>
          <p:cNvSpPr/>
          <p:nvPr/>
        </p:nvSpPr>
        <p:spPr>
          <a:xfrm>
            <a:off x="4969089" y="1143000"/>
            <a:ext cx="4022511" cy="523220"/>
          </a:xfrm>
          <a:prstGeom prst="rect">
            <a:avLst/>
          </a:prstGeom>
          <a:noFill/>
        </p:spPr>
        <p:txBody>
          <a:bodyPr wrap="none" lIns="91440" tIns="45720" rIns="91440" bIns="45720">
            <a:spAutoFit/>
          </a:bodyPr>
          <a:lstStyle/>
          <a:p>
            <a:pPr algn="ctr"/>
            <a:r>
              <a:rPr lang="en-US" sz="2800" b="1" cap="none" spc="0" dirty="0" smtClean="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Remember the audience!</a:t>
            </a:r>
            <a:endParaRPr lang="en-US" sz="2800" b="1" cap="none" spc="0" dirty="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nvGrpSpPr>
          <p:cNvPr id="36" name="Group 35"/>
          <p:cNvGrpSpPr/>
          <p:nvPr/>
        </p:nvGrpSpPr>
        <p:grpSpPr>
          <a:xfrm>
            <a:off x="0" y="774878"/>
            <a:ext cx="7696200" cy="4025721"/>
            <a:chOff x="0" y="761999"/>
            <a:chExt cx="7696200" cy="4025721"/>
          </a:xfrm>
        </p:grpSpPr>
        <p:sp>
          <p:nvSpPr>
            <p:cNvPr id="13" name="Rectangle 12"/>
            <p:cNvSpPr/>
            <p:nvPr/>
          </p:nvSpPr>
          <p:spPr>
            <a:xfrm>
              <a:off x="0" y="761999"/>
              <a:ext cx="4800600" cy="4025721"/>
            </a:xfrm>
            <a:prstGeom prst="rect">
              <a:avLst/>
            </a:prstGeom>
            <a:solidFill>
              <a:srgbClr val="FF0000">
                <a:alpha val="24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4495800" y="2277070"/>
              <a:ext cx="3200400" cy="923330"/>
              <a:chOff x="4495800" y="2277070"/>
              <a:chExt cx="3200400" cy="923330"/>
            </a:xfrm>
          </p:grpSpPr>
          <p:grpSp>
            <p:nvGrpSpPr>
              <p:cNvPr id="32" name="Group 31"/>
              <p:cNvGrpSpPr/>
              <p:nvPr/>
            </p:nvGrpSpPr>
            <p:grpSpPr>
              <a:xfrm>
                <a:off x="6324600" y="2277070"/>
                <a:ext cx="1371600" cy="923330"/>
                <a:chOff x="6324600" y="2277070"/>
                <a:chExt cx="1371600" cy="923330"/>
              </a:xfrm>
            </p:grpSpPr>
            <p:sp>
              <p:nvSpPr>
                <p:cNvPr id="14" name="Rectangle 13"/>
                <p:cNvSpPr/>
                <p:nvPr/>
              </p:nvSpPr>
              <p:spPr>
                <a:xfrm>
                  <a:off x="6324600" y="2403712"/>
                  <a:ext cx="1371600" cy="762000"/>
                </a:xfrm>
                <a:prstGeom prst="rect">
                  <a:avLst/>
                </a:prstGeom>
                <a:solidFill>
                  <a:srgbClr val="FF0000">
                    <a:alpha val="24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400800" y="2277070"/>
                  <a:ext cx="1253228" cy="923330"/>
                </a:xfrm>
                <a:prstGeom prst="rect">
                  <a:avLst/>
                </a:prstGeom>
                <a:noFill/>
              </p:spPr>
              <p:txBody>
                <a:bodyPr wrap="none" lIns="91440" tIns="45720" rIns="91440" bIns="45720">
                  <a:spAutoFit/>
                </a:bodyPr>
                <a:lstStyle/>
                <a:p>
                  <a:pPr algn="ctr"/>
                  <a:r>
                    <a:rPr lang="en-US" sz="5400" b="1" cap="none" spc="0" dirty="0" smtClean="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Jew</a:t>
                  </a:r>
                  <a:endParaRPr lang="en-US" sz="5400" b="1" cap="none" spc="0" dirty="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cxnSp>
            <p:nvCxnSpPr>
              <p:cNvPr id="23" name="Straight Arrow Connector 22"/>
              <p:cNvCxnSpPr>
                <a:stCxn id="14" idx="1"/>
              </p:cNvCxnSpPr>
              <p:nvPr/>
            </p:nvCxnSpPr>
            <p:spPr>
              <a:xfrm rot="10800000">
                <a:off x="4495800" y="2577922"/>
                <a:ext cx="1828800" cy="206791"/>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46" name="Group 45"/>
          <p:cNvGrpSpPr/>
          <p:nvPr/>
        </p:nvGrpSpPr>
        <p:grpSpPr>
          <a:xfrm>
            <a:off x="2057400" y="6019800"/>
            <a:ext cx="6532634" cy="868423"/>
            <a:chOff x="2057400" y="6019800"/>
            <a:chExt cx="6532634" cy="868423"/>
          </a:xfrm>
        </p:grpSpPr>
        <p:sp>
          <p:nvSpPr>
            <p:cNvPr id="43" name="Rectangle 42"/>
            <p:cNvSpPr/>
            <p:nvPr/>
          </p:nvSpPr>
          <p:spPr>
            <a:xfrm>
              <a:off x="4178121" y="6426558"/>
              <a:ext cx="4411913" cy="461665"/>
            </a:xfrm>
            <a:prstGeom prst="rect">
              <a:avLst/>
            </a:prstGeom>
            <a:noFill/>
          </p:spPr>
          <p:txBody>
            <a:bodyPr wrap="none" lIns="91440" tIns="45720" rIns="91440" bIns="45720">
              <a:spAutoFit/>
            </a:bodyPr>
            <a:lstStyle/>
            <a:p>
              <a:pPr algn="ctr"/>
              <a:r>
                <a:rPr lang="en-US" sz="2400" b="1" cap="none" spc="0" dirty="0" smtClean="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You means “Whoever” or “Both.”</a:t>
              </a:r>
              <a:endParaRPr lang="en-US" sz="2400" b="1" cap="none" spc="0" dirty="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cxnSp>
          <p:nvCxnSpPr>
            <p:cNvPr id="44" name="Straight Arrow Connector 43"/>
            <p:cNvCxnSpPr/>
            <p:nvPr/>
          </p:nvCxnSpPr>
          <p:spPr>
            <a:xfrm rot="10800000">
              <a:off x="2057400" y="6019800"/>
              <a:ext cx="2162474" cy="605136"/>
            </a:xfrm>
            <a:prstGeom prst="straightConnector1">
              <a:avLst/>
            </a:prstGeom>
            <a:ln w="63500">
              <a:solidFill>
                <a:schemeClr val="tx1">
                  <a:alpha val="79000"/>
                </a:schemeClr>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20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20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20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2000"/>
                                        <p:tgtEl>
                                          <p:spTgt spid="46"/>
                                        </p:tgtEl>
                                      </p:cBhvr>
                                    </p:animEffect>
                                  </p:childTnLst>
                                </p:cTn>
                              </p:par>
                              <p:par>
                                <p:cTn id="23" presetID="10" presetClass="entr" presetSubtype="0" fill="hold" nodeType="with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fade">
                                      <p:cBhvr>
                                        <p:cTn id="25" dur="2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pPr algn="ctr"/>
            <a:r>
              <a:rPr lang="en-US" dirty="0" smtClean="0"/>
              <a:t>Vs. 2</a:t>
            </a:r>
            <a:endParaRPr lang="en-US" dirty="0"/>
          </a:p>
        </p:txBody>
      </p:sp>
      <p:sp>
        <p:nvSpPr>
          <p:cNvPr id="3" name="Content Placeholder 2"/>
          <p:cNvSpPr>
            <a:spLocks noGrp="1"/>
          </p:cNvSpPr>
          <p:nvPr>
            <p:ph idx="1"/>
          </p:nvPr>
        </p:nvSpPr>
        <p:spPr>
          <a:xfrm>
            <a:off x="0" y="762000"/>
            <a:ext cx="9144000" cy="5791200"/>
          </a:xfrm>
        </p:spPr>
        <p:txBody>
          <a:bodyPr>
            <a:noAutofit/>
          </a:bodyPr>
          <a:lstStyle/>
          <a:p>
            <a:r>
              <a:rPr lang="en-US" sz="2000" dirty="0" smtClean="0"/>
              <a:t>“He is subject to guardians and trustees until the time set by the                                  father.”</a:t>
            </a:r>
          </a:p>
          <a:p>
            <a:pPr lvl="1"/>
            <a:r>
              <a:rPr lang="en-US" sz="2000" dirty="0" smtClean="0"/>
              <a:t>This is vs. 23- The Jews were directly under the law. </a:t>
            </a:r>
          </a:p>
          <a:p>
            <a:pPr lvl="1"/>
            <a:r>
              <a:rPr lang="en-US" sz="2000" dirty="0" smtClean="0"/>
              <a:t>and vs. 22- The Gentiles were/are condemned by law (by sin) as well.</a:t>
            </a:r>
          </a:p>
          <a:p>
            <a:r>
              <a:rPr lang="en-US" sz="2000" dirty="0" smtClean="0"/>
              <a:t>The NT faith, however, has now come and Paul is a proclaimer of it. He is making the church in Galatia aware of the grace of God that unifies them, with the Jew, under Christ by grace alone, the same grace. </a:t>
            </a:r>
          </a:p>
          <a:p>
            <a:r>
              <a:rPr lang="en-US" sz="2000" dirty="0" smtClean="0"/>
              <a:t>Does anyone remember what verse contained the mystery we looked at in vv. 23-25 two weeks ago?</a:t>
            </a:r>
          </a:p>
          <a:p>
            <a:pPr lvl="1"/>
            <a:r>
              <a:rPr lang="en-US" sz="2000" dirty="0" smtClean="0"/>
              <a:t>Colossians 1:26-27: “The mystery that has been kept hidden for ages and generations, but is now disclosed to the saints. To them God has chosen to make known among the Gentiles the glorious riches of this mystery, which is Christ in you, the </a:t>
            </a:r>
            <a:r>
              <a:rPr lang="en-US" sz="2000" b="1" u="sng" dirty="0" smtClean="0"/>
              <a:t>hope</a:t>
            </a:r>
            <a:r>
              <a:rPr lang="en-US" sz="2000" dirty="0" smtClean="0"/>
              <a:t> of glory.”</a:t>
            </a:r>
          </a:p>
          <a:p>
            <a:pPr lvl="2"/>
            <a:r>
              <a:rPr lang="en-US" sz="1600" dirty="0" smtClean="0"/>
              <a:t>Here’s what I think this knowledge does: </a:t>
            </a:r>
            <a:r>
              <a:rPr lang="en-US" sz="1600" b="1" u="sng" dirty="0" smtClean="0">
                <a:effectLst>
                  <a:outerShdw blurRad="38100" dist="38100" dir="2700000" algn="tl">
                    <a:srgbClr val="000000">
                      <a:alpha val="43137"/>
                    </a:srgbClr>
                  </a:outerShdw>
                </a:effectLst>
              </a:rPr>
              <a:t>Hope = the righteousness of Christ.</a:t>
            </a:r>
            <a:r>
              <a:rPr lang="en-US" sz="1600" dirty="0" smtClean="0"/>
              <a:t> Is it yours?</a:t>
            </a:r>
          </a:p>
          <a:p>
            <a:pPr lvl="1"/>
            <a:r>
              <a:rPr lang="en-US" sz="2000" dirty="0" smtClean="0"/>
              <a:t>The word “Hope” is what Galatians 4:1-3 is cementing in us as we apply what we’re learning. The root word for hope in Greek is “</a:t>
            </a:r>
            <a:r>
              <a:rPr lang="en-US" sz="2000" b="1" dirty="0" err="1" smtClean="0">
                <a:latin typeface="Bwgrki" pitchFamily="2" charset="0"/>
              </a:rPr>
              <a:t>elpizw</a:t>
            </a:r>
            <a:r>
              <a:rPr lang="en-US" sz="2000" dirty="0" smtClean="0"/>
              <a:t>” (</a:t>
            </a:r>
            <a:r>
              <a:rPr lang="en-US" sz="2000" dirty="0" err="1" smtClean="0"/>
              <a:t>elpizo</a:t>
            </a:r>
            <a:r>
              <a:rPr lang="en-US" sz="2000" dirty="0" smtClean="0"/>
              <a:t>) and is the same used in Romans 8:20 and God’s assurance of one day restoring all things.</a:t>
            </a:r>
          </a:p>
        </p:txBody>
      </p:sp>
      <p:pic>
        <p:nvPicPr>
          <p:cNvPr id="4" name="Picture 3" descr="Paul the Apostle again.jpg"/>
          <p:cNvPicPr>
            <a:picLocks noChangeAspect="1"/>
          </p:cNvPicPr>
          <p:nvPr/>
        </p:nvPicPr>
        <p:blipFill>
          <a:blip r:embed="rId2" cstate="print"/>
          <a:stretch>
            <a:fillRect/>
          </a:stretch>
        </p:blipFill>
        <p:spPr>
          <a:xfrm>
            <a:off x="7467600" y="0"/>
            <a:ext cx="1676400" cy="1828800"/>
          </a:xfrm>
          <a:prstGeom prst="rect">
            <a:avLst/>
          </a:prstGeom>
          <a:effectLst>
            <a:outerShdw blurRad="304800" dist="431800" dir="7440000" sx="106000" sy="106000" rotWithShape="0">
              <a:prstClr val="black">
                <a:alpha val="45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86800" cy="838200"/>
          </a:xfrm>
        </p:spPr>
        <p:txBody>
          <a:bodyPr/>
          <a:lstStyle/>
          <a:p>
            <a:pPr algn="ctr"/>
            <a:r>
              <a:rPr lang="en-US" dirty="0" smtClean="0"/>
              <a:t>Vs. 3</a:t>
            </a:r>
            <a:endParaRPr lang="en-US" dirty="0"/>
          </a:p>
        </p:txBody>
      </p:sp>
      <p:sp>
        <p:nvSpPr>
          <p:cNvPr id="3" name="Content Placeholder 2"/>
          <p:cNvSpPr>
            <a:spLocks noGrp="1"/>
          </p:cNvSpPr>
          <p:nvPr>
            <p:ph idx="1"/>
          </p:nvPr>
        </p:nvSpPr>
        <p:spPr>
          <a:xfrm>
            <a:off x="0" y="1143000"/>
            <a:ext cx="9144000" cy="5715000"/>
          </a:xfrm>
        </p:spPr>
        <p:txBody>
          <a:bodyPr>
            <a:noAutofit/>
          </a:bodyPr>
          <a:lstStyle/>
          <a:p>
            <a:r>
              <a:rPr lang="en-US" sz="1900" dirty="0" smtClean="0"/>
              <a:t>“So also, when we were children, we were in slavery under the basic principles of the world.”</a:t>
            </a:r>
          </a:p>
          <a:p>
            <a:pPr lvl="1"/>
            <a:r>
              <a:rPr lang="en-US" sz="1900" dirty="0" smtClean="0"/>
              <a:t>The other places in Scripture where I see this term “Basic principles” used are: </a:t>
            </a:r>
          </a:p>
          <a:p>
            <a:pPr lvl="2"/>
            <a:r>
              <a:rPr lang="en-US" sz="1900" dirty="0" smtClean="0"/>
              <a:t>Colossians 2:8- “See to it that no one takes you captive through hollow and deceptive philosophy, which depends on human tradition and the basic principles of this world rather than on Christ.” </a:t>
            </a:r>
          </a:p>
          <a:p>
            <a:pPr lvl="2"/>
            <a:r>
              <a:rPr lang="en-US" sz="1900" dirty="0" smtClean="0"/>
              <a:t>Vs. 20- “Since you died with Christ to the basic principles of this world…”</a:t>
            </a:r>
          </a:p>
          <a:p>
            <a:pPr lvl="2"/>
            <a:r>
              <a:rPr lang="en-US" sz="1900" dirty="0" smtClean="0"/>
              <a:t>In Hebrews 5:12 he’s rebuking the people for needing “Elementary truths” again though they </a:t>
            </a:r>
            <a:r>
              <a:rPr lang="en-US" sz="1900" i="1" dirty="0" smtClean="0"/>
              <a:t>should</a:t>
            </a:r>
            <a:r>
              <a:rPr lang="en-US" sz="1900" dirty="0" smtClean="0"/>
              <a:t> be teachers. I.e. it’s back to the basics for them.</a:t>
            </a:r>
          </a:p>
          <a:p>
            <a:r>
              <a:rPr lang="en-US" sz="1900" dirty="0" smtClean="0"/>
              <a:t>This just means they only had the shadow of the things to come. (Let me illustrate what I think the Galatians were, in effect, doing.)</a:t>
            </a:r>
          </a:p>
          <a:p>
            <a:pPr lvl="1"/>
            <a:r>
              <a:rPr lang="en-US" sz="1900" dirty="0" smtClean="0"/>
              <a:t>This only reinforces Galatians 3:24-25.</a:t>
            </a:r>
          </a:p>
          <a:p>
            <a:r>
              <a:rPr lang="en-US" sz="1900" dirty="0" smtClean="0"/>
              <a:t>We are no more trusting in grace than our father Abraham or any others. We are alive in an age where God has given the fullness.</a:t>
            </a:r>
          </a:p>
          <a:p>
            <a:r>
              <a:rPr lang="en-US" sz="1900" dirty="0" smtClean="0"/>
              <a:t>“Then he turned to his disciples and said privately, “</a:t>
            </a:r>
            <a:r>
              <a:rPr lang="en-US" sz="1900" dirty="0" smtClean="0">
                <a:solidFill>
                  <a:srgbClr val="FF0000"/>
                </a:solidFill>
              </a:rPr>
              <a:t>Blessed are the eyes that see what you see. For I tell you that many prophets and kings wanted to see what you see but did not see it, and to hear what you hear but did not hear it</a:t>
            </a:r>
            <a:r>
              <a:rPr lang="en-US" sz="1900" dirty="0" smtClean="0"/>
              <a:t>.” Luke 10:23-24.</a:t>
            </a:r>
            <a:endParaRPr lang="en-US" sz="1900" dirty="0"/>
          </a:p>
        </p:txBody>
      </p:sp>
      <p:pic>
        <p:nvPicPr>
          <p:cNvPr id="4" name="Picture 3" descr="23.JPG"/>
          <p:cNvPicPr>
            <a:picLocks noChangeAspect="1"/>
          </p:cNvPicPr>
          <p:nvPr/>
        </p:nvPicPr>
        <p:blipFill>
          <a:blip r:embed="rId2" cstate="print"/>
          <a:stretch>
            <a:fillRect/>
          </a:stretch>
        </p:blipFill>
        <p:spPr>
          <a:xfrm>
            <a:off x="12879" y="0"/>
            <a:ext cx="9156879"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20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1000"/>
                                        <p:tgtEl>
                                          <p:spTgt spid="4"/>
                                        </p:tgtEl>
                                      </p:cBhvr>
                                    </p:animEffect>
                                    <p:set>
                                      <p:cBhvr>
                                        <p:cTn id="36" dur="1" fill="hold">
                                          <p:stCondLst>
                                            <p:cond delay="999"/>
                                          </p:stCondLst>
                                        </p:cTn>
                                        <p:tgtEl>
                                          <p:spTgt spid="4"/>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2000"/>
                                        <p:tgtEl>
                                          <p:spTgt spid="3">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2000"/>
                                        <p:tgtEl>
                                          <p:spTgt spid="3">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86800" cy="838200"/>
          </a:xfrm>
        </p:spPr>
        <p:txBody>
          <a:bodyPr/>
          <a:lstStyle/>
          <a:p>
            <a:pPr algn="ctr"/>
            <a:r>
              <a:rPr lang="en-US" dirty="0" smtClean="0"/>
              <a:t>Where is our hope?</a:t>
            </a:r>
            <a:endParaRPr lang="en-US" dirty="0"/>
          </a:p>
        </p:txBody>
      </p:sp>
      <p:sp>
        <p:nvSpPr>
          <p:cNvPr id="3" name="Content Placeholder 2"/>
          <p:cNvSpPr>
            <a:spLocks noGrp="1"/>
          </p:cNvSpPr>
          <p:nvPr>
            <p:ph idx="1"/>
          </p:nvPr>
        </p:nvSpPr>
        <p:spPr>
          <a:xfrm>
            <a:off x="0" y="1554162"/>
            <a:ext cx="9144000" cy="5303838"/>
          </a:xfrm>
        </p:spPr>
        <p:txBody>
          <a:bodyPr>
            <a:normAutofit fontScale="92500"/>
          </a:bodyPr>
          <a:lstStyle/>
          <a:p>
            <a:r>
              <a:rPr lang="en-US" dirty="0" smtClean="0"/>
              <a:t>The whole purpose of our understanding of grace is the exaltation of Christ.</a:t>
            </a:r>
          </a:p>
          <a:p>
            <a:r>
              <a:rPr lang="en-US" dirty="0" smtClean="0"/>
              <a:t>Until you’re under the greatness of Christ it is difficult to really abandon your own self righteousness.</a:t>
            </a:r>
          </a:p>
          <a:p>
            <a:r>
              <a:rPr lang="en-US" dirty="0" smtClean="0"/>
              <a:t>The Scriptures teaching on grace rips it from ourselves and places it in Christ.</a:t>
            </a:r>
          </a:p>
          <a:p>
            <a:r>
              <a:rPr lang="en-US" dirty="0" smtClean="0"/>
              <a:t>We’re told we’re </a:t>
            </a:r>
            <a:r>
              <a:rPr lang="en-US" smtClean="0"/>
              <a:t>heirs in </a:t>
            </a:r>
            <a:r>
              <a:rPr lang="en-US" dirty="0" smtClean="0"/>
              <a:t>Galatians 3:29 and 4:7. Why are we heirs? </a:t>
            </a:r>
          </a:p>
          <a:p>
            <a:pPr marL="742950" lvl="2" indent="-342900">
              <a:buFont typeface="Wingdings 2"/>
              <a:buChar char=""/>
            </a:pPr>
            <a:r>
              <a:rPr lang="en-US" dirty="0" smtClean="0"/>
              <a:t>The main theme of the book of Hebrews is Christ’s excellence over all created things! Hebrews 8:1 says that Christ’s High Priestly office is the main point of much of it. Let’s go to Hebrews 6:13-20.</a:t>
            </a:r>
          </a:p>
          <a:p>
            <a:endParaRPr lang="en-US" dirty="0" smtClean="0"/>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457200"/>
            <a:ext cx="8686800" cy="841248"/>
          </a:xfrm>
        </p:spPr>
        <p:txBody>
          <a:bodyPr/>
          <a:lstStyle/>
          <a:p>
            <a:pPr algn="ctr"/>
            <a:r>
              <a:rPr lang="en-US" dirty="0" smtClean="0"/>
              <a:t>not us, but </a:t>
            </a:r>
            <a:r>
              <a:rPr lang="en-US" dirty="0" err="1" smtClean="0"/>
              <a:t>christ</a:t>
            </a:r>
            <a:endParaRPr lang="en-US" dirty="0"/>
          </a:p>
        </p:txBody>
      </p:sp>
      <p:pic>
        <p:nvPicPr>
          <p:cNvPr id="8" name="Content Placeholder 7" descr="grand-canyon-leap2_673092c.jpg"/>
          <p:cNvPicPr>
            <a:picLocks noGrp="1" noChangeAspect="1"/>
          </p:cNvPicPr>
          <p:nvPr>
            <p:ph sz="half" idx="1"/>
          </p:nvPr>
        </p:nvPicPr>
        <p:blipFill>
          <a:blip r:embed="rId2" cstate="print"/>
          <a:stretch>
            <a:fillRect/>
          </a:stretch>
        </p:blipFill>
        <p:spPr>
          <a:xfrm>
            <a:off x="228600" y="1905000"/>
            <a:ext cx="4193278" cy="3581400"/>
          </a:xfrm>
          <a:prstGeom prst="rect">
            <a:avLst/>
          </a:prstGeom>
          <a:ln w="38100" cap="sq">
            <a:solidFill>
              <a:srgbClr val="000000"/>
            </a:solidFill>
            <a:prstDash val="solid"/>
            <a:miter lim="800000"/>
          </a:ln>
          <a:effectLst>
            <a:outerShdw blurRad="355600" dist="584200" dir="6900000" sx="107000" sy="107000" rotWithShape="0">
              <a:prstClr val="black">
                <a:alpha val="56000"/>
              </a:prstClr>
            </a:outerShdw>
          </a:effectLst>
        </p:spPr>
      </p:pic>
      <p:pic>
        <p:nvPicPr>
          <p:cNvPr id="7" name="Content Placeholder 6" descr="Crucifixion.jpg"/>
          <p:cNvPicPr>
            <a:picLocks noGrp="1"/>
          </p:cNvPicPr>
          <p:nvPr>
            <p:ph sz="half" idx="2"/>
          </p:nvPr>
        </p:nvPicPr>
        <p:blipFill>
          <a:blip r:embed="rId3" cstate="print"/>
          <a:stretch>
            <a:fillRect/>
          </a:stretch>
        </p:blipFill>
        <p:spPr>
          <a:xfrm>
            <a:off x="4648200" y="1905000"/>
            <a:ext cx="4197096" cy="3584448"/>
          </a:xfrm>
          <a:prstGeom prst="rect">
            <a:avLst/>
          </a:prstGeom>
          <a:ln w="38100" cap="sq">
            <a:solidFill>
              <a:srgbClr val="000000"/>
            </a:solidFill>
            <a:prstDash val="solid"/>
            <a:miter lim="800000"/>
          </a:ln>
          <a:effectLst>
            <a:outerShdw blurRad="355600" dist="584200" dir="6900000" sx="107000" sy="107000" rotWithShape="0">
              <a:prstClr val="black">
                <a:alpha val="56000"/>
              </a:prstClr>
            </a:outerShdw>
          </a:effectLst>
        </p:spPr>
      </p:pic>
      <p:sp>
        <p:nvSpPr>
          <p:cNvPr id="10" name="Rectangle 9"/>
          <p:cNvSpPr/>
          <p:nvPr/>
        </p:nvSpPr>
        <p:spPr>
          <a:xfrm>
            <a:off x="0" y="5983069"/>
            <a:ext cx="9144000" cy="646331"/>
          </a:xfrm>
          <a:prstGeom prst="rect">
            <a:avLst/>
          </a:prstGeom>
          <a:noFill/>
        </p:spPr>
        <p:txBody>
          <a:bodyPr wrap="square" lIns="91440" tIns="45720" rIns="91440" bIns="45720">
            <a:spAutoFit/>
          </a:bodyPr>
          <a:lstStyle/>
          <a:p>
            <a:pPr algn="ctr"/>
            <a:r>
              <a:rPr lang="en-US" sz="3600" b="1" cap="none" spc="0" dirty="0" smtClean="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Christians are heirs with Him because of Him</a:t>
            </a:r>
            <a:endParaRPr lang="en-US" sz="3600" b="1" cap="none" spc="0" dirty="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4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The Road to Emmaus.jpg"/>
          <p:cNvPicPr>
            <a:picLocks noGrp="1" noChangeAspect="1"/>
          </p:cNvPicPr>
          <p:nvPr>
            <p:ph type="pic" idx="1"/>
          </p:nvPr>
        </p:nvPicPr>
        <p:blipFill>
          <a:blip r:embed="rId2" cstate="print"/>
          <a:srcRect t="3970" b="3970"/>
          <a:stretch>
            <a:fillRect/>
          </a:stretch>
        </p:blipFill>
        <p:spPr>
          <a:effectLst>
            <a:outerShdw blurRad="457200" dist="622300" dir="6900000" sx="104000" sy="104000" rotWithShape="0">
              <a:prstClr val="black">
                <a:alpha val="41000"/>
              </a:prstClr>
            </a:outerShdw>
            <a:reflection blurRad="1000" stA="49000" endA="500" endPos="10000" dist="900" dir="5400000" sy="-90000" algn="bl" rotWithShape="0"/>
          </a:effectLst>
        </p:spPr>
      </p:pic>
      <p:sp>
        <p:nvSpPr>
          <p:cNvPr id="4" name="Title 3"/>
          <p:cNvSpPr>
            <a:spLocks noGrp="1"/>
          </p:cNvSpPr>
          <p:nvPr>
            <p:ph type="title"/>
          </p:nvPr>
        </p:nvSpPr>
        <p:spPr/>
        <p:txBody>
          <a:bodyPr/>
          <a:lstStyle/>
          <a:p>
            <a:r>
              <a:rPr lang="en-US" dirty="0" smtClean="0"/>
              <a:t>Galatians bible study	</a:t>
            </a:r>
            <a:endParaRPr lang="en-US" dirty="0"/>
          </a:p>
        </p:txBody>
      </p:sp>
      <p:sp>
        <p:nvSpPr>
          <p:cNvPr id="6" name="Text Placeholder 5"/>
          <p:cNvSpPr>
            <a:spLocks noGrp="1"/>
          </p:cNvSpPr>
          <p:nvPr>
            <p:ph type="body" sz="half" idx="2"/>
          </p:nvPr>
        </p:nvSpPr>
        <p:spPr>
          <a:xfrm>
            <a:off x="381000" y="5533218"/>
            <a:ext cx="5867400" cy="1019982"/>
          </a:xfrm>
        </p:spPr>
        <p:txBody>
          <a:bodyPr>
            <a:noAutofit/>
          </a:bodyPr>
          <a:lstStyle/>
          <a:p>
            <a:r>
              <a:rPr lang="en-US" sz="2800" dirty="0" smtClean="0">
                <a:latin typeface="Algerian" pitchFamily="82" charset="0"/>
              </a:rPr>
              <a:t>See you next week. </a:t>
            </a:r>
          </a:p>
          <a:p>
            <a:r>
              <a:rPr lang="en-US" sz="2800" dirty="0" smtClean="0">
                <a:latin typeface="Algerian" pitchFamily="82" charset="0"/>
              </a:rPr>
              <a:t>Invite a friend.</a:t>
            </a:r>
            <a:endParaRPr lang="en-US" sz="2800" dirty="0">
              <a:latin typeface="Algerian" pitchFamily="82" charset="0"/>
            </a:endParaRPr>
          </a:p>
        </p:txBody>
      </p:sp>
      <p:sp>
        <p:nvSpPr>
          <p:cNvPr id="8" name="Rectangle 7"/>
          <p:cNvSpPr/>
          <p:nvPr/>
        </p:nvSpPr>
        <p:spPr>
          <a:xfrm>
            <a:off x="5959127" y="5934670"/>
            <a:ext cx="3108673" cy="923330"/>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15</a:t>
            </a: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Apr 11</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279</TotalTime>
  <Words>1205</Words>
  <Application>Microsoft Office PowerPoint</Application>
  <PresentationFormat>On-screen Show (4:3)</PresentationFormat>
  <Paragraphs>69</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Trek</vt:lpstr>
      <vt:lpstr>Galatians Bible study</vt:lpstr>
      <vt:lpstr>Galatians 4:1-3 the church’s coming of age</vt:lpstr>
      <vt:lpstr>Some of the many Possible subthemes</vt:lpstr>
      <vt:lpstr>The good, the bad and the ugly</vt:lpstr>
      <vt:lpstr>Vs. 2</vt:lpstr>
      <vt:lpstr>Vs. 3</vt:lpstr>
      <vt:lpstr>Where is our hope?</vt:lpstr>
      <vt:lpstr>not us, but christ</vt:lpstr>
      <vt:lpstr>Galatians bible study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Galatians Bible study</dc:title>
  <dc:creator>Joseph</dc:creator>
  <cp:lastModifiedBy>Joseph</cp:lastModifiedBy>
  <cp:revision>54</cp:revision>
  <dcterms:created xsi:type="dcterms:W3CDTF">2011-04-15T08:49:21Z</dcterms:created>
  <dcterms:modified xsi:type="dcterms:W3CDTF">2011-04-15T20:42:53Z</dcterms:modified>
</cp:coreProperties>
</file>