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1986A-DDB2-4920-B4A4-24C19188BD03}" type="doc">
      <dgm:prSet loTypeId="urn:microsoft.com/office/officeart/2005/8/layout/process2" loCatId="process" qsTypeId="urn:microsoft.com/office/officeart/2005/8/quickstyle/3d2" qsCatId="3D" csTypeId="urn:microsoft.com/office/officeart/2005/8/colors/accent0_3" csCatId="mainScheme" phldr="1"/>
      <dgm:spPr/>
    </dgm:pt>
    <dgm:pt modelId="{62B3A972-A945-4DF4-A134-95E5AB2C2999}">
      <dgm:prSet phldrT="[Text]"/>
      <dgm:spPr/>
      <dgm:t>
        <a:bodyPr/>
        <a:lstStyle/>
        <a:p>
          <a:r>
            <a:rPr lang="en-US" dirty="0" smtClean="0"/>
            <a:t>Moral</a:t>
          </a:r>
          <a:endParaRPr lang="en-US" dirty="0"/>
        </a:p>
      </dgm:t>
    </dgm:pt>
    <dgm:pt modelId="{3B8981F8-4FF9-44CE-AC20-3DBEC48A6C63}" type="parTrans" cxnId="{39593A00-FA47-4C90-B816-487FB905B458}">
      <dgm:prSet/>
      <dgm:spPr/>
      <dgm:t>
        <a:bodyPr/>
        <a:lstStyle/>
        <a:p>
          <a:endParaRPr lang="en-US"/>
        </a:p>
      </dgm:t>
    </dgm:pt>
    <dgm:pt modelId="{16B2A392-4654-40C4-97D4-1239D7282FAE}" type="sibTrans" cxnId="{39593A00-FA47-4C90-B816-487FB905B458}">
      <dgm:prSet/>
      <dgm:spPr/>
      <dgm:t>
        <a:bodyPr/>
        <a:lstStyle/>
        <a:p>
          <a:endParaRPr lang="en-US"/>
        </a:p>
      </dgm:t>
    </dgm:pt>
    <dgm:pt modelId="{49AF35B6-30E0-4599-8891-D746409349F6}">
      <dgm:prSet phldrT="[Text]"/>
      <dgm:spPr/>
      <dgm:t>
        <a:bodyPr/>
        <a:lstStyle/>
        <a:p>
          <a:r>
            <a:rPr lang="en-US" dirty="0" smtClean="0"/>
            <a:t>Ceremonial</a:t>
          </a:r>
          <a:endParaRPr lang="en-US" dirty="0"/>
        </a:p>
      </dgm:t>
    </dgm:pt>
    <dgm:pt modelId="{F9A9D60E-2485-4E0B-B442-6AA9BE139623}" type="parTrans" cxnId="{4FB7A7C3-21D3-435F-9469-BCC6203EACDA}">
      <dgm:prSet/>
      <dgm:spPr/>
      <dgm:t>
        <a:bodyPr/>
        <a:lstStyle/>
        <a:p>
          <a:endParaRPr lang="en-US"/>
        </a:p>
      </dgm:t>
    </dgm:pt>
    <dgm:pt modelId="{1CD8198F-54D9-4CE5-BC64-00AA7597F0CF}" type="sibTrans" cxnId="{4FB7A7C3-21D3-435F-9469-BCC6203EACDA}">
      <dgm:prSet/>
      <dgm:spPr/>
      <dgm:t>
        <a:bodyPr/>
        <a:lstStyle/>
        <a:p>
          <a:endParaRPr lang="en-US"/>
        </a:p>
      </dgm:t>
    </dgm:pt>
    <dgm:pt modelId="{052CAF58-34A6-4BF4-B4EC-D9905663BF55}">
      <dgm:prSet phldrT="[Text]"/>
      <dgm:spPr/>
      <dgm:t>
        <a:bodyPr/>
        <a:lstStyle/>
        <a:p>
          <a:r>
            <a:rPr lang="en-US" dirty="0" smtClean="0"/>
            <a:t>Civil</a:t>
          </a:r>
          <a:endParaRPr lang="en-US" dirty="0"/>
        </a:p>
      </dgm:t>
    </dgm:pt>
    <dgm:pt modelId="{02AABC42-7B8A-459F-AA6B-66297F8DF607}" type="parTrans" cxnId="{0EFC10A4-79DE-49A4-B4A1-6CA9B169FB4C}">
      <dgm:prSet/>
      <dgm:spPr/>
      <dgm:t>
        <a:bodyPr/>
        <a:lstStyle/>
        <a:p>
          <a:endParaRPr lang="en-US"/>
        </a:p>
      </dgm:t>
    </dgm:pt>
    <dgm:pt modelId="{1620A1FA-FDB1-415B-9D45-5685ED131AF1}" type="sibTrans" cxnId="{0EFC10A4-79DE-49A4-B4A1-6CA9B169FB4C}">
      <dgm:prSet/>
      <dgm:spPr/>
      <dgm:t>
        <a:bodyPr/>
        <a:lstStyle/>
        <a:p>
          <a:endParaRPr lang="en-US"/>
        </a:p>
      </dgm:t>
    </dgm:pt>
    <dgm:pt modelId="{BB4C8029-17F5-4A86-B5DB-774223C86818}" type="pres">
      <dgm:prSet presAssocID="{7221986A-DDB2-4920-B4A4-24C19188BD03}" presName="linearFlow" presStyleCnt="0">
        <dgm:presLayoutVars>
          <dgm:resizeHandles val="exact"/>
        </dgm:presLayoutVars>
      </dgm:prSet>
      <dgm:spPr/>
    </dgm:pt>
    <dgm:pt modelId="{B553E41A-D286-406E-A517-BCDF3C5C7CF8}" type="pres">
      <dgm:prSet presAssocID="{62B3A972-A945-4DF4-A134-95E5AB2C2999}" presName="node" presStyleLbl="node1" presStyleIdx="0" presStyleCnt="3" custScaleX="173494">
        <dgm:presLayoutVars>
          <dgm:bulletEnabled val="1"/>
        </dgm:presLayoutVars>
      </dgm:prSet>
      <dgm:spPr/>
      <dgm:t>
        <a:bodyPr/>
        <a:lstStyle/>
        <a:p>
          <a:endParaRPr lang="en-US"/>
        </a:p>
      </dgm:t>
    </dgm:pt>
    <dgm:pt modelId="{8E147CA0-3455-4B09-B476-41FF055177CB}" type="pres">
      <dgm:prSet presAssocID="{16B2A392-4654-40C4-97D4-1239D7282FAE}" presName="sibTrans" presStyleLbl="sibTrans2D1" presStyleIdx="0" presStyleCnt="2"/>
      <dgm:spPr/>
      <dgm:t>
        <a:bodyPr/>
        <a:lstStyle/>
        <a:p>
          <a:endParaRPr lang="en-US"/>
        </a:p>
      </dgm:t>
    </dgm:pt>
    <dgm:pt modelId="{46C1701B-9425-437D-974B-1380E8319A02}" type="pres">
      <dgm:prSet presAssocID="{16B2A392-4654-40C4-97D4-1239D7282FAE}" presName="connectorText" presStyleLbl="sibTrans2D1" presStyleIdx="0" presStyleCnt="2"/>
      <dgm:spPr/>
      <dgm:t>
        <a:bodyPr/>
        <a:lstStyle/>
        <a:p>
          <a:endParaRPr lang="en-US"/>
        </a:p>
      </dgm:t>
    </dgm:pt>
    <dgm:pt modelId="{F8ED059D-D698-485B-89BD-FBDB38E91C66}" type="pres">
      <dgm:prSet presAssocID="{49AF35B6-30E0-4599-8891-D746409349F6}" presName="node" presStyleLbl="node1" presStyleIdx="1" presStyleCnt="3">
        <dgm:presLayoutVars>
          <dgm:bulletEnabled val="1"/>
        </dgm:presLayoutVars>
      </dgm:prSet>
      <dgm:spPr/>
      <dgm:t>
        <a:bodyPr/>
        <a:lstStyle/>
        <a:p>
          <a:endParaRPr lang="en-US"/>
        </a:p>
      </dgm:t>
    </dgm:pt>
    <dgm:pt modelId="{0B847969-6396-4135-9165-BFCEE72466CA}" type="pres">
      <dgm:prSet presAssocID="{1CD8198F-54D9-4CE5-BC64-00AA7597F0CF}" presName="sibTrans" presStyleLbl="sibTrans2D1" presStyleIdx="1" presStyleCnt="2"/>
      <dgm:spPr/>
      <dgm:t>
        <a:bodyPr/>
        <a:lstStyle/>
        <a:p>
          <a:endParaRPr lang="en-US"/>
        </a:p>
      </dgm:t>
    </dgm:pt>
    <dgm:pt modelId="{3CB2B5F8-17E6-4193-9CFE-FBFCF17C5ADB}" type="pres">
      <dgm:prSet presAssocID="{1CD8198F-54D9-4CE5-BC64-00AA7597F0CF}" presName="connectorText" presStyleLbl="sibTrans2D1" presStyleIdx="1" presStyleCnt="2"/>
      <dgm:spPr/>
      <dgm:t>
        <a:bodyPr/>
        <a:lstStyle/>
        <a:p>
          <a:endParaRPr lang="en-US"/>
        </a:p>
      </dgm:t>
    </dgm:pt>
    <dgm:pt modelId="{39975756-F7F1-43A3-969F-5DC4FE6E6F73}" type="pres">
      <dgm:prSet presAssocID="{052CAF58-34A6-4BF4-B4EC-D9905663BF55}" presName="node" presStyleLbl="node1" presStyleIdx="2" presStyleCnt="3">
        <dgm:presLayoutVars>
          <dgm:bulletEnabled val="1"/>
        </dgm:presLayoutVars>
      </dgm:prSet>
      <dgm:spPr/>
      <dgm:t>
        <a:bodyPr/>
        <a:lstStyle/>
        <a:p>
          <a:endParaRPr lang="en-US"/>
        </a:p>
      </dgm:t>
    </dgm:pt>
  </dgm:ptLst>
  <dgm:cxnLst>
    <dgm:cxn modelId="{AEB588A8-C464-4079-9172-7276E7EAD4A4}" type="presOf" srcId="{1CD8198F-54D9-4CE5-BC64-00AA7597F0CF}" destId="{3CB2B5F8-17E6-4193-9CFE-FBFCF17C5ADB}" srcOrd="1" destOrd="0" presId="urn:microsoft.com/office/officeart/2005/8/layout/process2"/>
    <dgm:cxn modelId="{C45CA01B-48F9-49A8-AB76-608D9FAA0A45}" type="presOf" srcId="{16B2A392-4654-40C4-97D4-1239D7282FAE}" destId="{46C1701B-9425-437D-974B-1380E8319A02}" srcOrd="1" destOrd="0" presId="urn:microsoft.com/office/officeart/2005/8/layout/process2"/>
    <dgm:cxn modelId="{0EFC10A4-79DE-49A4-B4A1-6CA9B169FB4C}" srcId="{7221986A-DDB2-4920-B4A4-24C19188BD03}" destId="{052CAF58-34A6-4BF4-B4EC-D9905663BF55}" srcOrd="2" destOrd="0" parTransId="{02AABC42-7B8A-459F-AA6B-66297F8DF607}" sibTransId="{1620A1FA-FDB1-415B-9D45-5685ED131AF1}"/>
    <dgm:cxn modelId="{39593A00-FA47-4C90-B816-487FB905B458}" srcId="{7221986A-DDB2-4920-B4A4-24C19188BD03}" destId="{62B3A972-A945-4DF4-A134-95E5AB2C2999}" srcOrd="0" destOrd="0" parTransId="{3B8981F8-4FF9-44CE-AC20-3DBEC48A6C63}" sibTransId="{16B2A392-4654-40C4-97D4-1239D7282FAE}"/>
    <dgm:cxn modelId="{1155A7D6-FDCC-477E-8956-303DD2F80B6B}" type="presOf" srcId="{7221986A-DDB2-4920-B4A4-24C19188BD03}" destId="{BB4C8029-17F5-4A86-B5DB-774223C86818}" srcOrd="0" destOrd="0" presId="urn:microsoft.com/office/officeart/2005/8/layout/process2"/>
    <dgm:cxn modelId="{F5CE5ED1-48D1-40E0-9BEA-8219074E1669}" type="presOf" srcId="{62B3A972-A945-4DF4-A134-95E5AB2C2999}" destId="{B553E41A-D286-406E-A517-BCDF3C5C7CF8}" srcOrd="0" destOrd="0" presId="urn:microsoft.com/office/officeart/2005/8/layout/process2"/>
    <dgm:cxn modelId="{4FB7A7C3-21D3-435F-9469-BCC6203EACDA}" srcId="{7221986A-DDB2-4920-B4A4-24C19188BD03}" destId="{49AF35B6-30E0-4599-8891-D746409349F6}" srcOrd="1" destOrd="0" parTransId="{F9A9D60E-2485-4E0B-B442-6AA9BE139623}" sibTransId="{1CD8198F-54D9-4CE5-BC64-00AA7597F0CF}"/>
    <dgm:cxn modelId="{9AD4E029-06B1-469F-8CEE-A230C6FE0C9F}" type="presOf" srcId="{16B2A392-4654-40C4-97D4-1239D7282FAE}" destId="{8E147CA0-3455-4B09-B476-41FF055177CB}" srcOrd="0" destOrd="0" presId="urn:microsoft.com/office/officeart/2005/8/layout/process2"/>
    <dgm:cxn modelId="{DB9B4F9A-3D1D-45E9-B470-609C9668B4B1}" type="presOf" srcId="{49AF35B6-30E0-4599-8891-D746409349F6}" destId="{F8ED059D-D698-485B-89BD-FBDB38E91C66}" srcOrd="0" destOrd="0" presId="urn:microsoft.com/office/officeart/2005/8/layout/process2"/>
    <dgm:cxn modelId="{95E7A757-AB99-4E8C-B8E9-657C1AA215EE}" type="presOf" srcId="{052CAF58-34A6-4BF4-B4EC-D9905663BF55}" destId="{39975756-F7F1-43A3-969F-5DC4FE6E6F73}" srcOrd="0" destOrd="0" presId="urn:microsoft.com/office/officeart/2005/8/layout/process2"/>
    <dgm:cxn modelId="{69D72E3A-1F0D-4FC7-87F6-F5FE900A5297}" type="presOf" srcId="{1CD8198F-54D9-4CE5-BC64-00AA7597F0CF}" destId="{0B847969-6396-4135-9165-BFCEE72466CA}" srcOrd="0" destOrd="0" presId="urn:microsoft.com/office/officeart/2005/8/layout/process2"/>
    <dgm:cxn modelId="{5C58DE17-FFE1-482B-9718-362BDA5C49FB}" type="presParOf" srcId="{BB4C8029-17F5-4A86-B5DB-774223C86818}" destId="{B553E41A-D286-406E-A517-BCDF3C5C7CF8}" srcOrd="0" destOrd="0" presId="urn:microsoft.com/office/officeart/2005/8/layout/process2"/>
    <dgm:cxn modelId="{6DE529FA-09FA-4E72-833A-2234E72CB3F0}" type="presParOf" srcId="{BB4C8029-17F5-4A86-B5DB-774223C86818}" destId="{8E147CA0-3455-4B09-B476-41FF055177CB}" srcOrd="1" destOrd="0" presId="urn:microsoft.com/office/officeart/2005/8/layout/process2"/>
    <dgm:cxn modelId="{7079E289-111A-4480-85E0-98BE2545FCAF}" type="presParOf" srcId="{8E147CA0-3455-4B09-B476-41FF055177CB}" destId="{46C1701B-9425-437D-974B-1380E8319A02}" srcOrd="0" destOrd="0" presId="urn:microsoft.com/office/officeart/2005/8/layout/process2"/>
    <dgm:cxn modelId="{F35C41DB-F161-4597-AE97-50EF16B0E0B5}" type="presParOf" srcId="{BB4C8029-17F5-4A86-B5DB-774223C86818}" destId="{F8ED059D-D698-485B-89BD-FBDB38E91C66}" srcOrd="2" destOrd="0" presId="urn:microsoft.com/office/officeart/2005/8/layout/process2"/>
    <dgm:cxn modelId="{A3414C3E-69CF-419D-8E97-4E0CE8ABFFAE}" type="presParOf" srcId="{BB4C8029-17F5-4A86-B5DB-774223C86818}" destId="{0B847969-6396-4135-9165-BFCEE72466CA}" srcOrd="3" destOrd="0" presId="urn:microsoft.com/office/officeart/2005/8/layout/process2"/>
    <dgm:cxn modelId="{7D845929-EB76-429C-A6C1-BDA5D633175C}" type="presParOf" srcId="{0B847969-6396-4135-9165-BFCEE72466CA}" destId="{3CB2B5F8-17E6-4193-9CFE-FBFCF17C5ADB}" srcOrd="0" destOrd="0" presId="urn:microsoft.com/office/officeart/2005/8/layout/process2"/>
    <dgm:cxn modelId="{7A8CBF73-A033-435E-820B-A74D78B59E0B}" type="presParOf" srcId="{BB4C8029-17F5-4A86-B5DB-774223C86818}" destId="{39975756-F7F1-43A3-969F-5DC4FE6E6F73}"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53E41A-D286-406E-A517-BCDF3C5C7CF8}">
      <dsp:nvSpPr>
        <dsp:cNvPr id="0" name=""/>
        <dsp:cNvSpPr/>
      </dsp:nvSpPr>
      <dsp:spPr>
        <a:xfrm>
          <a:off x="1904999" y="0"/>
          <a:ext cx="2286000" cy="634999"/>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Moral</a:t>
          </a:r>
          <a:endParaRPr lang="en-US" sz="1800" kern="1200" dirty="0"/>
        </a:p>
      </dsp:txBody>
      <dsp:txXfrm>
        <a:off x="1904999" y="0"/>
        <a:ext cx="2286000" cy="634999"/>
      </dsp:txXfrm>
    </dsp:sp>
    <dsp:sp modelId="{8E147CA0-3455-4B09-B476-41FF055177CB}">
      <dsp:nvSpPr>
        <dsp:cNvPr id="0" name=""/>
        <dsp:cNvSpPr/>
      </dsp:nvSpPr>
      <dsp:spPr>
        <a:xfrm rot="5400000">
          <a:off x="2928937" y="650875"/>
          <a:ext cx="238124" cy="285749"/>
        </a:xfrm>
        <a:prstGeom prst="rightArrow">
          <a:avLst>
            <a:gd name="adj1" fmla="val 60000"/>
            <a:gd name="adj2" fmla="val 50000"/>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28937" y="650875"/>
        <a:ext cx="238124" cy="285749"/>
      </dsp:txXfrm>
    </dsp:sp>
    <dsp:sp modelId="{F8ED059D-D698-485B-89BD-FBDB38E91C66}">
      <dsp:nvSpPr>
        <dsp:cNvPr id="0" name=""/>
        <dsp:cNvSpPr/>
      </dsp:nvSpPr>
      <dsp:spPr>
        <a:xfrm>
          <a:off x="2389187" y="952500"/>
          <a:ext cx="1317624" cy="634999"/>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Ceremonial</a:t>
          </a:r>
          <a:endParaRPr lang="en-US" sz="1800" kern="1200" dirty="0"/>
        </a:p>
      </dsp:txBody>
      <dsp:txXfrm>
        <a:off x="2389187" y="952500"/>
        <a:ext cx="1317624" cy="634999"/>
      </dsp:txXfrm>
    </dsp:sp>
    <dsp:sp modelId="{0B847969-6396-4135-9165-BFCEE72466CA}">
      <dsp:nvSpPr>
        <dsp:cNvPr id="0" name=""/>
        <dsp:cNvSpPr/>
      </dsp:nvSpPr>
      <dsp:spPr>
        <a:xfrm rot="5400000">
          <a:off x="2928937" y="1603375"/>
          <a:ext cx="238124" cy="285749"/>
        </a:xfrm>
        <a:prstGeom prst="rightArrow">
          <a:avLst>
            <a:gd name="adj1" fmla="val 60000"/>
            <a:gd name="adj2" fmla="val 50000"/>
          </a:avLst>
        </a:prstGeom>
        <a:solidFill>
          <a:schemeClr val="dk2">
            <a:tint val="60000"/>
            <a:hueOff val="0"/>
            <a:satOff val="0"/>
            <a:lumOff val="0"/>
            <a:alphaOff val="0"/>
          </a:schemeClr>
        </a:solidFill>
        <a:ln>
          <a:noFill/>
        </a:ln>
        <a:effectLst>
          <a:outerShdw blurRad="76200" dist="50800" dir="5400000" rotWithShape="0">
            <a:srgbClr val="4E3B3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2928937" y="1603375"/>
        <a:ext cx="238124" cy="285749"/>
      </dsp:txXfrm>
    </dsp:sp>
    <dsp:sp modelId="{39975756-F7F1-43A3-969F-5DC4FE6E6F73}">
      <dsp:nvSpPr>
        <dsp:cNvPr id="0" name=""/>
        <dsp:cNvSpPr/>
      </dsp:nvSpPr>
      <dsp:spPr>
        <a:xfrm>
          <a:off x="2389187" y="1905000"/>
          <a:ext cx="1317624" cy="634999"/>
        </a:xfrm>
        <a:prstGeom prst="roundRect">
          <a:avLst>
            <a:gd name="adj" fmla="val 10000"/>
          </a:avLst>
        </a:prstGeom>
        <a:gradFill rotWithShape="0">
          <a:gsLst>
            <a:gs pos="0">
              <a:schemeClr val="dk2">
                <a:hueOff val="0"/>
                <a:satOff val="0"/>
                <a:lumOff val="0"/>
                <a:alphaOff val="0"/>
                <a:tint val="75000"/>
                <a:shade val="85000"/>
                <a:satMod val="230000"/>
              </a:schemeClr>
            </a:gs>
            <a:gs pos="25000">
              <a:schemeClr val="dk2">
                <a:hueOff val="0"/>
                <a:satOff val="0"/>
                <a:lumOff val="0"/>
                <a:alphaOff val="0"/>
                <a:tint val="90000"/>
                <a:shade val="70000"/>
                <a:satMod val="220000"/>
              </a:schemeClr>
            </a:gs>
            <a:gs pos="50000">
              <a:schemeClr val="dk2">
                <a:hueOff val="0"/>
                <a:satOff val="0"/>
                <a:lumOff val="0"/>
                <a:alphaOff val="0"/>
                <a:tint val="90000"/>
                <a:shade val="58000"/>
                <a:satMod val="225000"/>
              </a:schemeClr>
            </a:gs>
            <a:gs pos="65000">
              <a:schemeClr val="dk2">
                <a:hueOff val="0"/>
                <a:satOff val="0"/>
                <a:lumOff val="0"/>
                <a:alphaOff val="0"/>
                <a:tint val="90000"/>
                <a:shade val="58000"/>
                <a:satMod val="225000"/>
              </a:schemeClr>
            </a:gs>
            <a:gs pos="80000">
              <a:schemeClr val="dk2">
                <a:hueOff val="0"/>
                <a:satOff val="0"/>
                <a:lumOff val="0"/>
                <a:alphaOff val="0"/>
                <a:tint val="90000"/>
                <a:shade val="69000"/>
                <a:satMod val="220000"/>
              </a:schemeClr>
            </a:gs>
            <a:gs pos="100000">
              <a:schemeClr val="dk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Civil</a:t>
          </a:r>
          <a:endParaRPr lang="en-US" sz="1800" kern="1200" dirty="0"/>
        </a:p>
      </dsp:txBody>
      <dsp:txXfrm>
        <a:off x="2389187" y="1905000"/>
        <a:ext cx="1317624" cy="634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BB0027D-63ED-4FB4-BD1C-AF7FE3FD87B7}" type="datetimeFigureOut">
              <a:rPr lang="en-US" smtClean="0"/>
              <a:pPr/>
              <a:t>3/18/2011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E207602B-4C22-4762-9006-0C56B37CFE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B0027D-63ED-4FB4-BD1C-AF7FE3FD87B7}"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B0027D-63ED-4FB4-BD1C-AF7FE3FD87B7}"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BB0027D-63ED-4FB4-BD1C-AF7FE3FD87B7}" type="datetimeFigureOut">
              <a:rPr lang="en-US" smtClean="0"/>
              <a:pPr/>
              <a:t>3/18/2011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E207602B-4C22-4762-9006-0C56B37CFE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BB0027D-63ED-4FB4-BD1C-AF7FE3FD87B7}" type="datetimeFigureOut">
              <a:rPr lang="en-US" smtClean="0"/>
              <a:pPr/>
              <a:t>3/18/2011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E207602B-4C22-4762-9006-0C56B37CFE5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BB0027D-63ED-4FB4-BD1C-AF7FE3FD87B7}" type="datetimeFigureOut">
              <a:rPr lang="en-US" smtClean="0"/>
              <a:pPr/>
              <a:t>3/18/2011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BB0027D-63ED-4FB4-BD1C-AF7FE3FD87B7}" type="datetimeFigureOut">
              <a:rPr lang="en-US" smtClean="0"/>
              <a:pPr/>
              <a:t>3/18/2011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E207602B-4C22-4762-9006-0C56B37CFE5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BB0027D-63ED-4FB4-BD1C-AF7FE3FD87B7}" type="datetimeFigureOut">
              <a:rPr lang="en-US" smtClean="0"/>
              <a:pPr/>
              <a:t>3/18/2011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B0027D-63ED-4FB4-BD1C-AF7FE3FD87B7}" type="datetimeFigureOut">
              <a:rPr lang="en-US" smtClean="0"/>
              <a:pPr/>
              <a:t>3/18/2011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BB0027D-63ED-4FB4-BD1C-AF7FE3FD87B7}" type="datetimeFigureOut">
              <a:rPr lang="en-US" smtClean="0"/>
              <a:pPr/>
              <a:t>3/18/2011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7602B-4C22-4762-9006-0C56B37CFE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BB0027D-63ED-4FB4-BD1C-AF7FE3FD87B7}" type="datetimeFigureOut">
              <a:rPr lang="en-US" smtClean="0"/>
              <a:pPr/>
              <a:t>3/18/2011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E207602B-4C22-4762-9006-0C56B37CFE5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BB0027D-63ED-4FB4-BD1C-AF7FE3FD87B7}" type="datetimeFigureOut">
              <a:rPr lang="en-US" smtClean="0"/>
              <a:pPr/>
              <a:t>3/18/2011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207602B-4C22-4762-9006-0C56B37CFE5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lstStyle/>
          <a:p>
            <a:pPr algn="ctr"/>
            <a:r>
              <a:rPr lang="en-US" dirty="0" smtClean="0"/>
              <a:t>Galatians Bible study</a:t>
            </a:r>
            <a:endParaRPr lang="en-US" dirty="0"/>
          </a:p>
        </p:txBody>
      </p:sp>
      <p:pic>
        <p:nvPicPr>
          <p:cNvPr id="4" name="Content Placeholder 3" descr="Bible shot.jpg"/>
          <p:cNvPicPr>
            <a:picLocks noGrp="1" noChangeAspect="1"/>
          </p:cNvPicPr>
          <p:nvPr>
            <p:ph idx="1"/>
          </p:nvPr>
        </p:nvPicPr>
        <p:blipFill>
          <a:blip r:embed="rId2" cstate="print"/>
          <a:stretch>
            <a:fillRect/>
          </a:stretch>
        </p:blipFill>
        <p:spPr>
          <a:xfrm>
            <a:off x="1295400" y="1752600"/>
            <a:ext cx="6324600" cy="4010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686800" cy="838200"/>
          </a:xfrm>
        </p:spPr>
        <p:txBody>
          <a:bodyPr>
            <a:normAutofit fontScale="90000"/>
          </a:bodyPr>
          <a:lstStyle/>
          <a:p>
            <a:pPr algn="ctr"/>
            <a:r>
              <a:rPr lang="en-US" dirty="0" smtClean="0"/>
              <a:t>Galatians </a:t>
            </a:r>
            <a:r>
              <a:rPr lang="en-US" dirty="0" smtClean="0"/>
              <a:t>3:18</a:t>
            </a:r>
            <a:br>
              <a:rPr lang="en-US" dirty="0" smtClean="0"/>
            </a:br>
            <a:r>
              <a:rPr lang="en-US" dirty="0" smtClean="0"/>
              <a:t>The point</a:t>
            </a:r>
            <a:endParaRPr lang="en-US" dirty="0"/>
          </a:p>
        </p:txBody>
      </p:sp>
      <p:sp>
        <p:nvSpPr>
          <p:cNvPr id="5" name="Content Placeholder 4"/>
          <p:cNvSpPr>
            <a:spLocks noGrp="1"/>
          </p:cNvSpPr>
          <p:nvPr>
            <p:ph idx="1"/>
          </p:nvPr>
        </p:nvSpPr>
        <p:spPr>
          <a:xfrm>
            <a:off x="228600" y="1554162"/>
            <a:ext cx="8686800" cy="4525963"/>
          </a:xfrm>
        </p:spPr>
        <p:txBody>
          <a:bodyPr/>
          <a:lstStyle/>
          <a:p>
            <a:r>
              <a:rPr lang="en-US" dirty="0" smtClean="0"/>
              <a:t>Our text.</a:t>
            </a:r>
          </a:p>
          <a:p>
            <a:r>
              <a:rPr lang="en-US" dirty="0" smtClean="0"/>
              <a:t>Review.</a:t>
            </a:r>
          </a:p>
          <a:p>
            <a:r>
              <a:rPr lang="en-US" dirty="0" smtClean="0"/>
              <a:t>Moral, ceremonial &amp; civil law in Israel, none can save.</a:t>
            </a:r>
          </a:p>
          <a:p>
            <a:r>
              <a:rPr lang="en-US" dirty="0" smtClean="0"/>
              <a:t>We must trust in the promise. We will if we trust the one who promised. </a:t>
            </a:r>
          </a:p>
          <a:p>
            <a:r>
              <a:rPr lang="en-US" dirty="0" smtClean="0"/>
              <a:t>Are you in the faith? </a:t>
            </a:r>
          </a:p>
          <a:p>
            <a:r>
              <a:rPr lang="en-US" dirty="0" smtClean="0"/>
              <a:t>Do you trust God?</a:t>
            </a:r>
            <a:endParaRPr lang="en-US" dirty="0"/>
          </a:p>
        </p:txBody>
      </p:sp>
      <p:graphicFrame>
        <p:nvGraphicFramePr>
          <p:cNvPr id="6" name="Diagram 5"/>
          <p:cNvGraphicFramePr/>
          <p:nvPr/>
        </p:nvGraphicFramePr>
        <p:xfrm>
          <a:off x="4572000" y="127000"/>
          <a:ext cx="6096000"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20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2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objective</a:t>
            </a:r>
            <a:endParaRPr lang="en-US" dirty="0"/>
          </a:p>
        </p:txBody>
      </p:sp>
      <p:pic>
        <p:nvPicPr>
          <p:cNvPr id="4" name="Picture 3" descr="Map.jpg"/>
          <p:cNvPicPr>
            <a:picLocks noChangeAspect="1"/>
          </p:cNvPicPr>
          <p:nvPr/>
        </p:nvPicPr>
        <p:blipFill>
          <a:blip r:embed="rId2" cstate="print"/>
          <a:stretch>
            <a:fillRect/>
          </a:stretch>
        </p:blipFill>
        <p:spPr>
          <a:xfrm>
            <a:off x="457200" y="1371600"/>
            <a:ext cx="8229600" cy="5257800"/>
          </a:xfrm>
          <a:prstGeom prst="rect">
            <a:avLst/>
          </a:prstGeom>
          <a:effectLst>
            <a:outerShdw blurRad="482600" dist="495300" dir="7320000" sx="102000" sy="102000" rotWithShape="0">
              <a:prstClr val="black">
                <a:alpha val="45000"/>
              </a:prstClr>
            </a:outerShdw>
          </a:effectLst>
        </p:spPr>
      </p:pic>
      <p:sp>
        <p:nvSpPr>
          <p:cNvPr id="17412" name="TextBox 4"/>
          <p:cNvSpPr txBox="1">
            <a:spLocks noChangeArrowheads="1"/>
          </p:cNvSpPr>
          <p:nvPr/>
        </p:nvSpPr>
        <p:spPr bwMode="auto">
          <a:xfrm>
            <a:off x="2625725" y="3938588"/>
            <a:ext cx="1524000" cy="523875"/>
          </a:xfrm>
          <a:prstGeom prst="rect">
            <a:avLst/>
          </a:prstGeom>
          <a:noFill/>
          <a:ln w="9525">
            <a:noFill/>
            <a:miter lim="800000"/>
            <a:headEnd/>
            <a:tailEnd/>
          </a:ln>
        </p:spPr>
        <p:txBody>
          <a:bodyPr>
            <a:spAutoFit/>
          </a:bodyPr>
          <a:lstStyle/>
          <a:p>
            <a:r>
              <a:rPr lang="en-US" sz="2800" b="1">
                <a:latin typeface="Arial Black" pitchFamily="34" charset="0"/>
                <a:cs typeface="Aharoni" pitchFamily="2" charset="-79"/>
              </a:rPr>
              <a:t>TRUST</a:t>
            </a:r>
          </a:p>
        </p:txBody>
      </p:sp>
      <p:sp>
        <p:nvSpPr>
          <p:cNvPr id="16" name="Curved Left Arrow 15"/>
          <p:cNvSpPr/>
          <p:nvPr/>
        </p:nvSpPr>
        <p:spPr>
          <a:xfrm rot="578144">
            <a:off x="4183063" y="2506663"/>
            <a:ext cx="685800" cy="1776412"/>
          </a:xfrm>
          <a:prstGeom prst="curvedLeftArrow">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urved Left Arrow 16"/>
          <p:cNvSpPr/>
          <p:nvPr/>
        </p:nvSpPr>
        <p:spPr>
          <a:xfrm rot="6920300">
            <a:off x="4011613" y="4119562"/>
            <a:ext cx="685800" cy="2397125"/>
          </a:xfrm>
          <a:prstGeom prst="curvedLeftArrow">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Right Arrow 20"/>
          <p:cNvSpPr/>
          <p:nvPr/>
        </p:nvSpPr>
        <p:spPr>
          <a:xfrm rot="655548">
            <a:off x="1138238" y="3802063"/>
            <a:ext cx="1554162" cy="374650"/>
          </a:xfrm>
          <a:prstGeom prst="rightArrow">
            <a:avLst>
              <a:gd name="adj1" fmla="val 35920"/>
              <a:gd name="adj2" fmla="val 86092"/>
            </a:avLst>
          </a:prstGeom>
          <a:solidFill>
            <a:schemeClr val="tx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886200" y="2133600"/>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2286000" y="2743200"/>
            <a:ext cx="685800" cy="609600"/>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5" name="Curved Connector 24"/>
          <p:cNvCxnSpPr>
            <a:stCxn id="23" idx="6"/>
          </p:cNvCxnSpPr>
          <p:nvPr/>
        </p:nvCxnSpPr>
        <p:spPr>
          <a:xfrm>
            <a:off x="2971800" y="3048000"/>
            <a:ext cx="381000" cy="762000"/>
          </a:xfrm>
          <a:prstGeom prst="curvedConnector2">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19" name="TextBox 35"/>
          <p:cNvSpPr txBox="1">
            <a:spLocks noChangeArrowheads="1"/>
          </p:cNvSpPr>
          <p:nvPr/>
        </p:nvSpPr>
        <p:spPr bwMode="auto">
          <a:xfrm>
            <a:off x="3887788" y="1893888"/>
            <a:ext cx="609600" cy="338137"/>
          </a:xfrm>
          <a:prstGeom prst="rect">
            <a:avLst/>
          </a:prstGeom>
          <a:noFill/>
          <a:ln w="9525">
            <a:noFill/>
            <a:miter lim="800000"/>
            <a:headEnd/>
            <a:tailEnd/>
          </a:ln>
        </p:spPr>
        <p:txBody>
          <a:bodyPr>
            <a:spAutoFit/>
          </a:bodyPr>
          <a:lstStyle/>
          <a:p>
            <a:r>
              <a:rPr lang="en-US" sz="1600" b="1"/>
              <a:t>  II</a:t>
            </a:r>
          </a:p>
        </p:txBody>
      </p:sp>
      <p:sp>
        <p:nvSpPr>
          <p:cNvPr id="38" name="Rectangle 37"/>
          <p:cNvSpPr/>
          <p:nvPr/>
        </p:nvSpPr>
        <p:spPr>
          <a:xfrm>
            <a:off x="5257800" y="5094288"/>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5334000" y="5170488"/>
            <a:ext cx="3810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2" name="TextBox 42"/>
          <p:cNvSpPr txBox="1">
            <a:spLocks noChangeArrowheads="1"/>
          </p:cNvSpPr>
          <p:nvPr/>
        </p:nvSpPr>
        <p:spPr bwMode="auto">
          <a:xfrm>
            <a:off x="5259388" y="4852988"/>
            <a:ext cx="609600" cy="338137"/>
          </a:xfrm>
          <a:prstGeom prst="rect">
            <a:avLst/>
          </a:prstGeom>
          <a:noFill/>
          <a:ln w="9525">
            <a:noFill/>
            <a:miter lim="800000"/>
            <a:headEnd/>
            <a:tailEnd/>
          </a:ln>
        </p:spPr>
        <p:txBody>
          <a:bodyPr>
            <a:spAutoFit/>
          </a:bodyPr>
          <a:lstStyle/>
          <a:p>
            <a:r>
              <a:rPr lang="en-US" sz="1600" b="1"/>
              <a:t>  II</a:t>
            </a:r>
          </a:p>
        </p:txBody>
      </p:sp>
      <p:sp>
        <p:nvSpPr>
          <p:cNvPr id="42" name="Rectangle 41"/>
          <p:cNvSpPr/>
          <p:nvPr/>
        </p:nvSpPr>
        <p:spPr>
          <a:xfrm>
            <a:off x="685800" y="3429000"/>
            <a:ext cx="533400" cy="304800"/>
          </a:xfrm>
          <a:prstGeom prst="rect">
            <a:avLst/>
          </a:prstGeom>
          <a:solidFill>
            <a:schemeClr val="tx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5" name="Straight Connector 44"/>
          <p:cNvCxnSpPr/>
          <p:nvPr/>
        </p:nvCxnSpPr>
        <p:spPr>
          <a:xfrm>
            <a:off x="685800" y="34290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85800" y="3429000"/>
            <a:ext cx="5334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17426" name="TextBox 59"/>
          <p:cNvSpPr txBox="1">
            <a:spLocks noChangeArrowheads="1"/>
          </p:cNvSpPr>
          <p:nvPr/>
        </p:nvSpPr>
        <p:spPr bwMode="auto">
          <a:xfrm>
            <a:off x="569913" y="2767013"/>
            <a:ext cx="457200" cy="830262"/>
          </a:xfrm>
          <a:prstGeom prst="rect">
            <a:avLst/>
          </a:prstGeom>
          <a:noFill/>
          <a:ln w="9525">
            <a:noFill/>
            <a:miter lim="800000"/>
            <a:headEnd/>
            <a:tailEnd/>
          </a:ln>
        </p:spPr>
        <p:txBody>
          <a:bodyPr>
            <a:spAutoFit/>
          </a:bodyPr>
          <a:lstStyle/>
          <a:p>
            <a:r>
              <a:rPr lang="en-US" sz="4800"/>
              <a:t>…</a:t>
            </a:r>
          </a:p>
        </p:txBody>
      </p:sp>
      <p:cxnSp>
        <p:nvCxnSpPr>
          <p:cNvPr id="61" name="Straight Connector 60"/>
          <p:cNvCxnSpPr/>
          <p:nvPr/>
        </p:nvCxnSpPr>
        <p:spPr>
          <a:xfrm>
            <a:off x="3886200" y="21336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886200" y="2133600"/>
            <a:ext cx="53340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3962400" y="2209800"/>
            <a:ext cx="3810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9144000" cy="838200"/>
          </a:xfrm>
        </p:spPr>
        <p:txBody>
          <a:bodyPr/>
          <a:lstStyle/>
          <a:p>
            <a:pPr algn="ctr"/>
            <a:r>
              <a:rPr lang="en-US" dirty="0" smtClean="0"/>
              <a:t>Our life</a:t>
            </a:r>
            <a:endParaRPr lang="en-US" dirty="0"/>
          </a:p>
        </p:txBody>
      </p:sp>
      <p:sp>
        <p:nvSpPr>
          <p:cNvPr id="4" name="Content Placeholder 3"/>
          <p:cNvSpPr>
            <a:spLocks noGrp="1"/>
          </p:cNvSpPr>
          <p:nvPr>
            <p:ph idx="1"/>
          </p:nvPr>
        </p:nvSpPr>
        <p:spPr>
          <a:xfrm>
            <a:off x="0" y="1143000"/>
            <a:ext cx="9144000" cy="5715000"/>
          </a:xfrm>
        </p:spPr>
        <p:txBody>
          <a:bodyPr>
            <a:normAutofit fontScale="92500" lnSpcReduction="10000"/>
          </a:bodyPr>
          <a:lstStyle/>
          <a:p>
            <a:r>
              <a:rPr lang="en-US" dirty="0" smtClean="0"/>
              <a:t>Be ruthless against works righteousness; it distracts/detracts from grace.</a:t>
            </a:r>
          </a:p>
          <a:p>
            <a:r>
              <a:rPr lang="en-US" dirty="0" smtClean="0"/>
              <a:t>Don’t let your faith be driven by works;                        rather, let them define in whom you trust.</a:t>
            </a:r>
          </a:p>
          <a:p>
            <a:r>
              <a:rPr lang="en-US" dirty="0" smtClean="0"/>
              <a:t>Faith should be guided by a loving dependence on God.</a:t>
            </a:r>
          </a:p>
          <a:p>
            <a:r>
              <a:rPr lang="en-US" dirty="0" smtClean="0"/>
              <a:t>Pray to attain the                                                                                     gift of this wisdom.</a:t>
            </a:r>
          </a:p>
          <a:p>
            <a:r>
              <a:rPr lang="en-US" dirty="0" smtClean="0"/>
              <a:t>War against the sin of                                                            self righteousness. It                                                         leads many to hell.</a:t>
            </a:r>
          </a:p>
          <a:p>
            <a:r>
              <a:rPr lang="en-US" dirty="0" smtClean="0"/>
              <a:t>Then get to work.</a:t>
            </a:r>
            <a:endParaRPr lang="en-US" dirty="0"/>
          </a:p>
        </p:txBody>
      </p:sp>
      <p:pic>
        <p:nvPicPr>
          <p:cNvPr id="5" name="Picture 4" descr="evangelism_is_not.jpg"/>
          <p:cNvPicPr>
            <a:picLocks noChangeAspect="1"/>
          </p:cNvPicPr>
          <p:nvPr/>
        </p:nvPicPr>
        <p:blipFill>
          <a:blip r:embed="rId2" cstate="print"/>
          <a:stretch>
            <a:fillRect/>
          </a:stretch>
        </p:blipFill>
        <p:spPr>
          <a:xfrm>
            <a:off x="4191000" y="3505200"/>
            <a:ext cx="4953000" cy="3352800"/>
          </a:xfrm>
          <a:prstGeom prst="rect">
            <a:avLst/>
          </a:prstGeom>
          <a:effectLst>
            <a:outerShdw blurRad="393700" dist="457200" dir="6420000" sx="107000" sy="107000" rotWithShape="0">
              <a:prstClr val="black">
                <a:alpha val="5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par>
                                <p:cTn id="33" presetID="2" presetClass="entr" presetSubtype="2"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1+#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94"/>
            <a:ext cx="9144000" cy="943206"/>
          </a:xfrm>
        </p:spPr>
        <p:txBody>
          <a:bodyPr>
            <a:normAutofit fontScale="90000"/>
          </a:bodyPr>
          <a:lstStyle/>
          <a:p>
            <a:pPr algn="ctr"/>
            <a:r>
              <a:rPr lang="en-US" dirty="0" smtClean="0"/>
              <a:t/>
            </a:r>
            <a:br>
              <a:rPr lang="en-US" dirty="0" smtClean="0"/>
            </a:br>
            <a:r>
              <a:rPr lang="en-US" sz="2000" dirty="0" smtClean="0"/>
              <a:t> “What then shall we say that Abraham, </a:t>
            </a:r>
            <a:r>
              <a:rPr lang="en-US" sz="2000" b="1" u="sng" dirty="0" smtClean="0"/>
              <a:t>our</a:t>
            </a:r>
            <a:r>
              <a:rPr lang="en-US" sz="2000" dirty="0" smtClean="0"/>
              <a:t> forefather according to the flesh, discovered in this matter?”</a:t>
            </a:r>
            <a:r>
              <a:rPr lang="en-US" dirty="0" smtClean="0"/>
              <a:t> </a:t>
            </a:r>
            <a:br>
              <a:rPr lang="en-US" dirty="0" smtClean="0"/>
            </a:br>
            <a:r>
              <a:rPr lang="en-US" dirty="0" smtClean="0"/>
              <a:t>Romans 4:1-16</a:t>
            </a:r>
            <a:endParaRPr lang="en-US" dirty="0"/>
          </a:p>
        </p:txBody>
      </p:sp>
      <p:sp>
        <p:nvSpPr>
          <p:cNvPr id="3" name="Content Placeholder 2"/>
          <p:cNvSpPr>
            <a:spLocks noGrp="1"/>
          </p:cNvSpPr>
          <p:nvPr>
            <p:ph sz="half" idx="1"/>
          </p:nvPr>
        </p:nvSpPr>
        <p:spPr>
          <a:xfrm>
            <a:off x="0" y="2172237"/>
            <a:ext cx="4495800" cy="4724400"/>
          </a:xfrm>
        </p:spPr>
        <p:txBody>
          <a:bodyPr>
            <a:normAutofit fontScale="40000" lnSpcReduction="20000"/>
          </a:bodyPr>
          <a:lstStyle/>
          <a:p>
            <a:pPr marL="0" indent="0">
              <a:buNone/>
            </a:pPr>
            <a:r>
              <a:rPr lang="en-US" sz="5200" baseline="30000" dirty="0" smtClean="0"/>
              <a:t>13</a:t>
            </a:r>
            <a:r>
              <a:rPr lang="en-US" sz="5200" dirty="0" smtClean="0"/>
              <a:t> “It was not through the law that Abraham and his offspring received the promise that he would be heir of the world, but through the righteousness that comes by faith. </a:t>
            </a:r>
            <a:r>
              <a:rPr lang="en-US" sz="5200" baseline="30000" dirty="0" smtClean="0"/>
              <a:t>14</a:t>
            </a:r>
            <a:r>
              <a:rPr lang="en-US" sz="5200" dirty="0" smtClean="0"/>
              <a:t> For if those who depend on the law are heirs, faith means nothing and the promise is worthless, </a:t>
            </a:r>
            <a:r>
              <a:rPr lang="en-US" sz="5200" baseline="30000" dirty="0" smtClean="0"/>
              <a:t>15</a:t>
            </a:r>
            <a:r>
              <a:rPr lang="en-US" sz="5200" dirty="0" smtClean="0"/>
              <a:t> because the law brings wrath. And where there is no law there is no transgression. </a:t>
            </a:r>
          </a:p>
          <a:p>
            <a:pPr marL="0" indent="0">
              <a:buNone/>
            </a:pPr>
            <a:r>
              <a:rPr lang="en-US" sz="5200" dirty="0" smtClean="0"/>
              <a:t> </a:t>
            </a:r>
            <a:r>
              <a:rPr lang="en-US" sz="5200" baseline="30000" dirty="0" smtClean="0"/>
              <a:t>16</a:t>
            </a:r>
            <a:r>
              <a:rPr lang="en-US" sz="5200" dirty="0" smtClean="0"/>
              <a:t> Therefore, the promise comes by faith, so that it may be by grace and may be guaranteed to all Abraham’s offspring—not only to those who are of the law but also to those who have the faith of Abraham. He is the father of us all.”</a:t>
            </a:r>
          </a:p>
          <a:p>
            <a:pPr>
              <a:buNone/>
            </a:pPr>
            <a:endParaRPr lang="en-US" dirty="0"/>
          </a:p>
        </p:txBody>
      </p:sp>
      <p:sp>
        <p:nvSpPr>
          <p:cNvPr id="5" name="Content Placeholder 4"/>
          <p:cNvSpPr>
            <a:spLocks noGrp="1"/>
          </p:cNvSpPr>
          <p:nvPr>
            <p:ph sz="half" idx="2"/>
          </p:nvPr>
        </p:nvSpPr>
        <p:spPr>
          <a:xfrm>
            <a:off x="4648200" y="2171163"/>
            <a:ext cx="4495800" cy="4724400"/>
          </a:xfrm>
        </p:spPr>
        <p:txBody>
          <a:bodyPr>
            <a:normAutofit fontScale="40000" lnSpcReduction="20000"/>
          </a:bodyPr>
          <a:lstStyle/>
          <a:p>
            <a:pPr marL="0">
              <a:buNone/>
            </a:pPr>
            <a:r>
              <a:rPr lang="en-US" sz="6000" baseline="30000" dirty="0" smtClean="0"/>
              <a:t>17</a:t>
            </a:r>
            <a:r>
              <a:rPr lang="en-US" sz="6000" dirty="0" smtClean="0"/>
              <a:t> “What I mean is this: The law, introduced 430 years later, does not set aside the covenant previously established by God and thus do away with the promise. </a:t>
            </a:r>
            <a:r>
              <a:rPr lang="en-US" sz="6000" baseline="30000" dirty="0" smtClean="0"/>
              <a:t>18</a:t>
            </a:r>
            <a:r>
              <a:rPr lang="en-US" sz="6000" dirty="0" smtClean="0"/>
              <a:t> For if the inheritance depends on the law, then it no longer depends on the promise; but God in his grace gave it to Abraham through a promise.”</a:t>
            </a:r>
            <a:r>
              <a:rPr lang="en-US" sz="900" dirty="0" smtClean="0"/>
              <a:t>.</a:t>
            </a:r>
            <a:endParaRPr lang="en-US" sz="900" dirty="0"/>
          </a:p>
        </p:txBody>
      </p:sp>
      <p:sp>
        <p:nvSpPr>
          <p:cNvPr id="4" name="Rectangle 3"/>
          <p:cNvSpPr/>
          <p:nvPr/>
        </p:nvSpPr>
        <p:spPr>
          <a:xfrm>
            <a:off x="941913" y="1299349"/>
            <a:ext cx="2613729" cy="769441"/>
          </a:xfrm>
          <a:prstGeom prst="rect">
            <a:avLst/>
          </a:prstGeom>
          <a:noFill/>
        </p:spPr>
        <p:txBody>
          <a:bodyPr wrap="none" lIns="91440" tIns="45720" rIns="91440" bIns="45720">
            <a:spAutoFit/>
          </a:bodyPr>
          <a:lstStyle/>
          <a:p>
            <a:pPr algn="ctr"/>
            <a:r>
              <a:rPr lang="en-US" sz="4400" b="1" dirty="0" smtClean="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Romans 4</a:t>
            </a:r>
            <a:endParaRPr lang="en-US" sz="4400" b="1" cap="none" spc="0" dirty="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438456" y="1296474"/>
            <a:ext cx="2917786" cy="769441"/>
          </a:xfrm>
          <a:prstGeom prst="rect">
            <a:avLst/>
          </a:prstGeom>
          <a:noFill/>
        </p:spPr>
        <p:txBody>
          <a:bodyPr wrap="none" lIns="91440" tIns="45720" rIns="91440" bIns="45720">
            <a:spAutoFit/>
          </a:bodyPr>
          <a:lstStyle/>
          <a:p>
            <a:pPr algn="ctr"/>
            <a:r>
              <a:rPr lang="en-US" sz="4400" b="1" dirty="0" smtClean="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Galatians 3</a:t>
            </a:r>
            <a:endParaRPr lang="en-US" sz="4400" b="1" cap="none" spc="0" dirty="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12" name="Group 11"/>
          <p:cNvGrpSpPr/>
          <p:nvPr/>
        </p:nvGrpSpPr>
        <p:grpSpPr>
          <a:xfrm>
            <a:off x="3962400" y="3149958"/>
            <a:ext cx="2248437" cy="749121"/>
            <a:chOff x="3962400" y="3149958"/>
            <a:chExt cx="2248437" cy="749121"/>
          </a:xfrm>
        </p:grpSpPr>
        <p:sp>
          <p:nvSpPr>
            <p:cNvPr id="7" name="Oval 6"/>
            <p:cNvSpPr/>
            <p:nvPr/>
          </p:nvSpPr>
          <p:spPr>
            <a:xfrm>
              <a:off x="3962400" y="3149958"/>
              <a:ext cx="304800" cy="304800"/>
            </a:xfrm>
            <a:prstGeom prst="ellipse">
              <a:avLst/>
            </a:prstGeom>
            <a:solidFill>
              <a:srgbClr val="FF0000">
                <a:alpha val="47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06037" y="3594279"/>
              <a:ext cx="304800" cy="304800"/>
            </a:xfrm>
            <a:prstGeom prst="ellipse">
              <a:avLst/>
            </a:prstGeom>
            <a:solidFill>
              <a:srgbClr val="FF0000">
                <a:alpha val="47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7" idx="6"/>
              <a:endCxn id="8" idx="2"/>
            </p:cNvCxnSpPr>
            <p:nvPr/>
          </p:nvCxnSpPr>
          <p:spPr>
            <a:xfrm>
              <a:off x="4267200" y="3302358"/>
              <a:ext cx="1638837" cy="444321"/>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2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4"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Philippians 3:3-9</a:t>
            </a:r>
            <a:endParaRPr lang="en-US" dirty="0"/>
          </a:p>
        </p:txBody>
      </p:sp>
      <p:sp>
        <p:nvSpPr>
          <p:cNvPr id="6" name="Content Placeholder 5"/>
          <p:cNvSpPr>
            <a:spLocks noGrp="1"/>
          </p:cNvSpPr>
          <p:nvPr>
            <p:ph idx="1"/>
          </p:nvPr>
        </p:nvSpPr>
        <p:spPr>
          <a:xfrm>
            <a:off x="228600" y="1554162"/>
            <a:ext cx="8686800" cy="5075238"/>
          </a:xfrm>
        </p:spPr>
        <p:txBody>
          <a:bodyPr>
            <a:normAutofit fontScale="92500" lnSpcReduction="10000"/>
          </a:bodyPr>
          <a:lstStyle/>
          <a:p>
            <a:r>
              <a:rPr lang="en-US" dirty="0" smtClean="0"/>
              <a:t>Vs. 3- “It is we who are the circumcision…”</a:t>
            </a:r>
          </a:p>
          <a:p>
            <a:pPr lvl="1"/>
            <a:r>
              <a:rPr lang="en-US" dirty="0" smtClean="0"/>
              <a:t>An interesting use. Remember that much of the controversy was over the role of circumcision. </a:t>
            </a:r>
          </a:p>
          <a:p>
            <a:r>
              <a:rPr lang="en-US" smtClean="0"/>
              <a:t>John </a:t>
            </a:r>
            <a:r>
              <a:rPr lang="en-US" smtClean="0"/>
              <a:t>4:23</a:t>
            </a:r>
            <a:r>
              <a:rPr lang="en-US" dirty="0" smtClean="0"/>
              <a:t>: “</a:t>
            </a:r>
            <a:r>
              <a:rPr lang="en-US" dirty="0" smtClean="0">
                <a:solidFill>
                  <a:srgbClr val="FF0000"/>
                </a:solidFill>
              </a:rPr>
              <a:t>Yet a time is coming and has now come when the true worshipers will worship the Father in spirit and truth, for they are the kind of worshippers the Father seeks.”</a:t>
            </a:r>
          </a:p>
          <a:p>
            <a:r>
              <a:rPr lang="en-US" dirty="0" smtClean="0"/>
              <a:t>These verses show, in us/in the NT, the promise being fulfilled.</a:t>
            </a:r>
          </a:p>
          <a:p>
            <a:r>
              <a:rPr lang="en-US" dirty="0" smtClean="0"/>
              <a:t>Whatever else it is, if it is not genuine love in your heart with God then it will not last! I guarantee it!</a:t>
            </a:r>
          </a:p>
          <a:p>
            <a:endParaRPr lang="en-US" dirty="0" smtClean="0">
              <a:solidFill>
                <a:srgbClr val="FF0000"/>
              </a:solidFill>
            </a:endParaRP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2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fontScale="90000"/>
          </a:bodyPr>
          <a:lstStyle/>
          <a:p>
            <a:pPr algn="ctr"/>
            <a:r>
              <a:rPr lang="en-US" dirty="0" smtClean="0"/>
              <a:t>Meditate on these promises. They were made to men far better than us</a:t>
            </a:r>
            <a:endParaRPr lang="en-US" dirty="0"/>
          </a:p>
        </p:txBody>
      </p:sp>
      <p:sp>
        <p:nvSpPr>
          <p:cNvPr id="3" name="Content Placeholder 2"/>
          <p:cNvSpPr>
            <a:spLocks noGrp="1"/>
          </p:cNvSpPr>
          <p:nvPr>
            <p:ph sz="half" idx="1"/>
          </p:nvPr>
        </p:nvSpPr>
        <p:spPr>
          <a:xfrm>
            <a:off x="0" y="2133600"/>
            <a:ext cx="4495800" cy="4724400"/>
          </a:xfrm>
        </p:spPr>
        <p:txBody>
          <a:bodyPr>
            <a:normAutofit fontScale="85000" lnSpcReduction="10000"/>
          </a:bodyPr>
          <a:lstStyle/>
          <a:p>
            <a:pPr marL="0">
              <a:buNone/>
            </a:pPr>
            <a:r>
              <a:rPr lang="en-US" dirty="0" smtClean="0"/>
              <a:t>VV. 8-10: “By faith Abraham, when called to go to a place he would later receive as his inheritance, obeyed and went, even though he did not know where he was going. By faith he made his home in the promised land like a stranger in a foreign country; he lived in tents, as did Isaac and Jacob, who were heirs with him of the same promise. For he was looking forward to the city with foundations, whose architect and builder is God.”</a:t>
            </a:r>
          </a:p>
          <a:p>
            <a:endParaRPr lang="en-US" dirty="0"/>
          </a:p>
        </p:txBody>
      </p:sp>
      <p:sp>
        <p:nvSpPr>
          <p:cNvPr id="4" name="Content Placeholder 3"/>
          <p:cNvSpPr>
            <a:spLocks noGrp="1"/>
          </p:cNvSpPr>
          <p:nvPr>
            <p:ph sz="half" idx="2"/>
          </p:nvPr>
        </p:nvSpPr>
        <p:spPr>
          <a:xfrm>
            <a:off x="4648200" y="2133600"/>
            <a:ext cx="4495800" cy="4724400"/>
          </a:xfrm>
        </p:spPr>
        <p:txBody>
          <a:bodyPr>
            <a:normAutofit fontScale="85000" lnSpcReduction="10000"/>
          </a:bodyPr>
          <a:lstStyle/>
          <a:p>
            <a:pPr marL="0">
              <a:buNone/>
            </a:pPr>
            <a:r>
              <a:rPr lang="en-US" dirty="0" smtClean="0"/>
              <a:t>VV. 1-4: “</a:t>
            </a:r>
            <a:r>
              <a:rPr lang="en-US" dirty="0" smtClean="0">
                <a:solidFill>
                  <a:srgbClr val="FF0000"/>
                </a:solidFill>
              </a:rPr>
              <a:t>Do not let your hearts be troubled. Trust in God; trust also in me. In my Father’s house are many rooms; if it were not so, I would have told you. I am going there to prepare a place for you. And if I go and prepare a place for you, I will come back and take you to be with me that you also may be where I am. You know the to the place where I am going</a:t>
            </a:r>
            <a:r>
              <a:rPr lang="en-US" dirty="0" smtClean="0"/>
              <a:t>.”</a:t>
            </a:r>
            <a:endParaRPr lang="en-US" dirty="0"/>
          </a:p>
        </p:txBody>
      </p:sp>
      <p:sp>
        <p:nvSpPr>
          <p:cNvPr id="5" name="Rectangle 4"/>
          <p:cNvSpPr/>
          <p:nvPr/>
        </p:nvSpPr>
        <p:spPr>
          <a:xfrm>
            <a:off x="726857" y="1299349"/>
            <a:ext cx="3043847" cy="769441"/>
          </a:xfrm>
          <a:prstGeom prst="rect">
            <a:avLst/>
          </a:prstGeom>
          <a:noFill/>
        </p:spPr>
        <p:txBody>
          <a:bodyPr wrap="none" lIns="91440" tIns="45720" rIns="91440" bIns="45720">
            <a:spAutoFit/>
          </a:bodyPr>
          <a:lstStyle/>
          <a:p>
            <a:pPr algn="ctr"/>
            <a:r>
              <a:rPr lang="en-US" sz="4400" b="1" dirty="0" smtClean="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Hebrews 11</a:t>
            </a:r>
            <a:endParaRPr lang="en-US" sz="4400" b="1" cap="none" spc="0" dirty="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5851135" y="1295400"/>
            <a:ext cx="2086853" cy="769441"/>
          </a:xfrm>
          <a:prstGeom prst="rect">
            <a:avLst/>
          </a:prstGeom>
          <a:noFill/>
        </p:spPr>
        <p:txBody>
          <a:bodyPr wrap="none" lIns="91440" tIns="45720" rIns="91440" bIns="45720">
            <a:spAutoFit/>
          </a:bodyPr>
          <a:lstStyle/>
          <a:p>
            <a:pPr algn="ctr"/>
            <a:r>
              <a:rPr lang="en-US" sz="4400" b="1" dirty="0" smtClean="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John 14</a:t>
            </a:r>
            <a:endParaRPr lang="en-US" sz="4400" b="1" cap="none" spc="0" dirty="0">
              <a:ln w="17780" cmpd="sng">
                <a:solidFill>
                  <a:srgbClr val="0070C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13" name="Group 12"/>
          <p:cNvGrpSpPr/>
          <p:nvPr/>
        </p:nvGrpSpPr>
        <p:grpSpPr>
          <a:xfrm>
            <a:off x="-214647" y="3340995"/>
            <a:ext cx="9738573" cy="2628363"/>
            <a:chOff x="-214647" y="3340995"/>
            <a:chExt cx="9738573" cy="2628363"/>
          </a:xfrm>
        </p:grpSpPr>
        <p:sp>
          <p:nvSpPr>
            <p:cNvPr id="8" name="Oval 7"/>
            <p:cNvSpPr/>
            <p:nvPr/>
          </p:nvSpPr>
          <p:spPr>
            <a:xfrm>
              <a:off x="-214647" y="3340995"/>
              <a:ext cx="4191000" cy="990600"/>
            </a:xfrm>
            <a:prstGeom prst="ellipse">
              <a:avLst/>
            </a:prstGeom>
            <a:solidFill>
              <a:srgbClr val="FF0000">
                <a:alpha val="34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42326" y="4978758"/>
              <a:ext cx="5181600" cy="990600"/>
            </a:xfrm>
            <a:prstGeom prst="ellipse">
              <a:avLst/>
            </a:prstGeom>
            <a:solidFill>
              <a:srgbClr val="FF0000">
                <a:alpha val="34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6"/>
              <a:endCxn id="9" idx="2"/>
            </p:cNvCxnSpPr>
            <p:nvPr/>
          </p:nvCxnSpPr>
          <p:spPr>
            <a:xfrm>
              <a:off x="3976353" y="3836295"/>
              <a:ext cx="365973" cy="1637763"/>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Autofit/>
          </a:bodyPr>
          <a:lstStyle/>
          <a:p>
            <a:pPr algn="r"/>
            <a:r>
              <a:rPr lang="en-US" sz="3200" dirty="0" smtClean="0"/>
              <a:t>We are saved by works…</a:t>
            </a:r>
            <a:br>
              <a:rPr lang="en-US" sz="3200" dirty="0" smtClean="0"/>
            </a:br>
            <a:r>
              <a:rPr lang="en-US" sz="3200" dirty="0" smtClean="0"/>
              <a:t>just not our own!</a:t>
            </a:r>
            <a:endParaRPr lang="en-US" sz="3200" dirty="0"/>
          </a:p>
        </p:txBody>
      </p:sp>
      <p:sp>
        <p:nvSpPr>
          <p:cNvPr id="16" name="Text Placeholder 15"/>
          <p:cNvSpPr>
            <a:spLocks noGrp="1"/>
          </p:cNvSpPr>
          <p:nvPr>
            <p:ph type="body" idx="2"/>
          </p:nvPr>
        </p:nvSpPr>
        <p:spPr/>
        <p:txBody>
          <a:bodyPr>
            <a:normAutofit fontScale="92500" lnSpcReduction="10000"/>
          </a:bodyPr>
          <a:lstStyle/>
          <a:p>
            <a:pPr algn="ctr"/>
            <a:r>
              <a:rPr lang="en-US" sz="2500" dirty="0" smtClean="0"/>
              <a:t>“</a:t>
            </a:r>
            <a:r>
              <a:rPr lang="en-US" sz="2500" dirty="0" smtClean="0">
                <a:solidFill>
                  <a:srgbClr val="FF0000"/>
                </a:solidFill>
              </a:rPr>
              <a:t>I tell you the truth, whoever hears my word and believes him who sent me has eternal life and will not be condemned; he has crossed over from death to life</a:t>
            </a:r>
            <a:r>
              <a:rPr lang="en-US" sz="2500" dirty="0" smtClean="0">
                <a:solidFill>
                  <a:schemeClr val="bg2">
                    <a:lumMod val="10000"/>
                  </a:schemeClr>
                </a:solidFill>
              </a:rPr>
              <a:t>.”</a:t>
            </a:r>
            <a:r>
              <a:rPr lang="en-US" sz="2500" dirty="0" smtClean="0">
                <a:solidFill>
                  <a:schemeClr val="tx1"/>
                </a:solidFill>
              </a:rPr>
              <a:t>… “</a:t>
            </a:r>
            <a:r>
              <a:rPr lang="en-US" sz="2500" b="1" u="sng" dirty="0" smtClean="0">
                <a:solidFill>
                  <a:srgbClr val="FF0000"/>
                </a:solidFill>
              </a:rPr>
              <a:t>Your</a:t>
            </a:r>
            <a:r>
              <a:rPr lang="en-US" sz="2500" dirty="0" smtClean="0">
                <a:solidFill>
                  <a:srgbClr val="FF0000"/>
                </a:solidFill>
              </a:rPr>
              <a:t> father Abraham rejoiced at the thought of seeing my day; he saw it and was glad</a:t>
            </a:r>
            <a:r>
              <a:rPr lang="en-US" sz="2500" dirty="0" smtClean="0">
                <a:solidFill>
                  <a:schemeClr val="tx1"/>
                </a:solidFill>
              </a:rPr>
              <a:t>.” </a:t>
            </a:r>
            <a:r>
              <a:rPr lang="en-US" sz="2500" dirty="0" smtClean="0">
                <a:solidFill>
                  <a:schemeClr val="bg2">
                    <a:lumMod val="10000"/>
                  </a:schemeClr>
                </a:solidFill>
              </a:rPr>
              <a:t>John 5:24; 8:56.</a:t>
            </a:r>
          </a:p>
          <a:p>
            <a:endParaRPr lang="en-US" dirty="0" smtClean="0">
              <a:solidFill>
                <a:srgbClr val="FF0000"/>
              </a:solidFill>
            </a:endParaRPr>
          </a:p>
          <a:p>
            <a:r>
              <a:rPr lang="en-US" dirty="0" smtClean="0">
                <a:solidFill>
                  <a:srgbClr val="FF0000"/>
                </a:solidFill>
              </a:rPr>
              <a:t>.</a:t>
            </a:r>
            <a:endParaRPr lang="en-US" dirty="0">
              <a:solidFill>
                <a:schemeClr val="tx1"/>
              </a:solidFill>
            </a:endParaRPr>
          </a:p>
        </p:txBody>
      </p:sp>
      <p:pic>
        <p:nvPicPr>
          <p:cNvPr id="17" name="Content Placeholder 16" descr="The Resurrection.jpg"/>
          <p:cNvPicPr>
            <a:picLocks noGrp="1" noChangeAspect="1"/>
          </p:cNvPicPr>
          <p:nvPr>
            <p:ph sz="half" idx="1"/>
          </p:nvPr>
        </p:nvPicPr>
        <p:blipFill>
          <a:blip r:embed="rId2" cstate="print"/>
          <a:stretch>
            <a:fillRect/>
          </a:stretch>
        </p:blipFill>
        <p:spPr>
          <a:xfrm>
            <a:off x="4419600" y="-152400"/>
            <a:ext cx="4088257" cy="5181600"/>
          </a:xfrm>
          <a:prstGeom prst="roundRect">
            <a:avLst>
              <a:gd name="adj" fmla="val 16667"/>
            </a:avLst>
          </a:prstGeom>
          <a:ln>
            <a:noFill/>
          </a:ln>
          <a:effectLst>
            <a:outerShdw blurRad="431800" dist="584200" dir="6660000" sx="113000" sy="113000" rotWithShape="0">
              <a:prstClr val="black">
                <a:alpha val="6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Rectangle 18"/>
          <p:cNvSpPr/>
          <p:nvPr/>
        </p:nvSpPr>
        <p:spPr>
          <a:xfrm rot="20428759">
            <a:off x="267302" y="5106024"/>
            <a:ext cx="2840842" cy="584775"/>
          </a:xfrm>
          <a:prstGeom prst="rect">
            <a:avLst/>
          </a:prstGeom>
          <a:noFill/>
        </p:spPr>
        <p:txBody>
          <a:bodyPr wrap="none" lIns="91440" tIns="45720" rIns="91440" bIns="45720">
            <a:spAutoFit/>
          </a:bodyPr>
          <a:lstStyle/>
          <a:p>
            <a:pPr algn="ctr"/>
            <a:r>
              <a:rPr 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By grace alone!</a:t>
            </a:r>
            <a:endParaRPr lang="en-US" sz="32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0" name="Rectangle 19"/>
          <p:cNvSpPr/>
          <p:nvPr/>
        </p:nvSpPr>
        <p:spPr>
          <a:xfrm rot="20428759">
            <a:off x="92568" y="5690829"/>
            <a:ext cx="3650550" cy="584775"/>
          </a:xfrm>
          <a:prstGeom prst="rect">
            <a:avLst/>
          </a:prstGeom>
          <a:noFill/>
        </p:spPr>
        <p:txBody>
          <a:bodyPr wrap="none" lIns="91440" tIns="45720" rIns="91440" bIns="45720">
            <a:spAutoFit/>
          </a:bodyPr>
          <a:lstStyle/>
          <a:p>
            <a:pPr algn="ctr"/>
            <a:r>
              <a:rPr 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Through faith alone!</a:t>
            </a:r>
            <a:endParaRPr lang="en-US" sz="32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raham and Isaac.jpg"/>
          <p:cNvPicPr>
            <a:picLocks noChangeAspect="1"/>
          </p:cNvPicPr>
          <p:nvPr/>
        </p:nvPicPr>
        <p:blipFill>
          <a:blip r:embed="rId2" cstate="print"/>
          <a:stretch>
            <a:fillRect/>
          </a:stretch>
        </p:blipFill>
        <p:spPr>
          <a:xfrm>
            <a:off x="0" y="1447800"/>
            <a:ext cx="2519172" cy="3657600"/>
          </a:xfrm>
          <a:prstGeom prst="rect">
            <a:avLst/>
          </a:prstGeom>
          <a:effectLst>
            <a:outerShdw blurRad="469900" dist="469900" dir="7320000" sx="102000" sy="102000" rotWithShape="0">
              <a:prstClr val="black">
                <a:alpha val="76000"/>
              </a:prstClr>
            </a:outerShdw>
          </a:effectLst>
        </p:spPr>
      </p:pic>
      <p:pic>
        <p:nvPicPr>
          <p:cNvPr id="7" name="Picture 6" descr="DSS 6.jpg"/>
          <p:cNvPicPr>
            <a:picLocks noChangeAspect="1"/>
          </p:cNvPicPr>
          <p:nvPr/>
        </p:nvPicPr>
        <p:blipFill>
          <a:blip r:embed="rId3" cstate="print"/>
          <a:stretch>
            <a:fillRect/>
          </a:stretch>
        </p:blipFill>
        <p:spPr>
          <a:xfrm>
            <a:off x="6629400" y="1447800"/>
            <a:ext cx="2514600" cy="3657600"/>
          </a:xfrm>
          <a:prstGeom prst="rect">
            <a:avLst/>
          </a:prstGeom>
          <a:effectLst>
            <a:outerShdw blurRad="469900" dist="469900" dir="7320000" sx="102000" sy="102000" rotWithShape="0">
              <a:prstClr val="black">
                <a:alpha val="76000"/>
              </a:prstClr>
            </a:outerShdw>
          </a:effectLst>
        </p:spPr>
      </p:pic>
      <p:sp>
        <p:nvSpPr>
          <p:cNvPr id="5" name="Rectangle 4"/>
          <p:cNvSpPr/>
          <p:nvPr/>
        </p:nvSpPr>
        <p:spPr>
          <a:xfrm>
            <a:off x="1" y="0"/>
            <a:ext cx="9144000" cy="6858000"/>
          </a:xfrm>
          <a:prstGeom prst="rect">
            <a:avLst/>
          </a:prstGeom>
          <a:noFill/>
          <a:ln>
            <a:solidFill>
              <a:srgbClr val="0070C0"/>
            </a:solidFill>
          </a:ln>
        </p:spPr>
        <p:txBody>
          <a:bodyPr wrap="squar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r>
              <a:rPr lang="en-US" sz="72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promise</a:t>
            </a: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teaches </a:t>
            </a:r>
          </a:p>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 this. </a:t>
            </a:r>
          </a:p>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r>
              <a:rPr lang="en-US" sz="72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Law</a:t>
            </a: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will </a:t>
            </a:r>
          </a:p>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teach us </a:t>
            </a:r>
          </a:p>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his as well.</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6821" y="5105400"/>
            <a:ext cx="2431275" cy="1200329"/>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Galatians</a:t>
            </a:r>
          </a:p>
          <a:p>
            <a:pPr algn="ctr"/>
            <a:r>
              <a:rPr lang="en-US"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3:6-18</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9" name="Rectangle 8"/>
          <p:cNvSpPr/>
          <p:nvPr/>
        </p:nvSpPr>
        <p:spPr>
          <a:xfrm>
            <a:off x="6629400" y="5105400"/>
            <a:ext cx="2524410" cy="1200329"/>
          </a:xfrm>
          <a:prstGeom prst="rect">
            <a:avLst/>
          </a:prstGeom>
          <a:noFill/>
        </p:spPr>
        <p:txBody>
          <a:bodyPr wrap="square" lIns="91440" tIns="45720" rIns="91440" bIns="45720">
            <a:spAutoFit/>
          </a:bodyPr>
          <a:lstStyle/>
          <a:p>
            <a:pPr algn="ctr"/>
            <a:r>
              <a:rPr lang="en-US" sz="36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Galatians 3:19-25</a:t>
            </a:r>
            <a:endParaRPr lang="en-US" sz="36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292</TotalTime>
  <Words>687</Words>
  <Application>Microsoft Office PowerPoint</Application>
  <PresentationFormat>On-screen Show (4:3)</PresentationFormat>
  <Paragraphs>55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Trek</vt:lpstr>
      <vt:lpstr>Galatians Bible study</vt:lpstr>
      <vt:lpstr>Galatians 3:18 The point</vt:lpstr>
      <vt:lpstr>The objective</vt:lpstr>
      <vt:lpstr>Our life</vt:lpstr>
      <vt:lpstr>  “What then shall we say that Abraham, our forefather according to the flesh, discovered in this matter?”  Romans 4:1-16</vt:lpstr>
      <vt:lpstr>Philippians 3:3-9</vt:lpstr>
      <vt:lpstr>Meditate on these promises. They were made to men far better than us</vt:lpstr>
      <vt:lpstr>We are saved by works… just not our own!</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Bible study</dc:title>
  <dc:creator>Joseph</dc:creator>
  <cp:lastModifiedBy>Joseph</cp:lastModifiedBy>
  <cp:revision>33</cp:revision>
  <dcterms:created xsi:type="dcterms:W3CDTF">2011-03-18T08:09:50Z</dcterms:created>
  <dcterms:modified xsi:type="dcterms:W3CDTF">2011-03-18T16:35:33Z</dcterms:modified>
</cp:coreProperties>
</file>